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6"/>
  </p:notesMasterIdLst>
  <p:sldIdLst>
    <p:sldId id="29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3" r:id="rId22"/>
    <p:sldId id="284" r:id="rId23"/>
    <p:sldId id="275" r:id="rId24"/>
    <p:sldId id="276" r:id="rId25"/>
    <p:sldId id="277" r:id="rId26"/>
    <p:sldId id="278" r:id="rId27"/>
    <p:sldId id="279" r:id="rId28"/>
    <p:sldId id="281" r:id="rId29"/>
    <p:sldId id="285" r:id="rId30"/>
    <p:sldId id="286" r:id="rId31"/>
    <p:sldId id="287" r:id="rId32"/>
    <p:sldId id="288" r:id="rId33"/>
    <p:sldId id="289" r:id="rId34"/>
    <p:sldId id="282" r:id="rId3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1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5124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7A275E5-0B1E-4B92-8001-6C1AA7E2291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08822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78A0D-D019-4513-91FE-334D69966242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6148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/>
            <a:fld id="{521F6E3B-11D1-44BD-BDB2-61095100E7CA}" type="slidenum">
              <a:rPr lang="en-US" altLang="zh-CN" sz="1200">
                <a:latin typeface="Calibri" pitchFamily="34" charset="0"/>
              </a:rPr>
              <a:pPr algn="r"/>
              <a:t>2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13315" name="Rectangle 3"/>
          <p:cNvSpPr>
            <a:spLocks noGrp="1" noRot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/>
              <a:t>直接提出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782738-299A-4F04-8359-146DACA83305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1536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/>
            <a:fld id="{CAAEC449-CB21-457F-B8D3-CB507B123AF9}" type="slidenum">
              <a:rPr lang="en-US" altLang="zh-CN" sz="1200">
                <a:latin typeface="Calibri" pitchFamily="34" charset="0"/>
              </a:rPr>
              <a:pPr algn="r"/>
              <a:t>9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17411" name="Rectangle 3"/>
          <p:cNvSpPr>
            <a:spLocks noGrp="1" noRot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/>
              <a:t>改为</a:t>
            </a:r>
            <a:r>
              <a:rPr lang="zh-CN" altLang="zh-CN"/>
              <a:t>m/s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20483" name="Rectangle 3"/>
          <p:cNvSpPr>
            <a:spLocks noGrp="1" noRot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/>
              <a:t>问题</a:t>
            </a:r>
          </a:p>
          <a:p>
            <a:pPr>
              <a:spcBef>
                <a:spcPct val="0"/>
              </a:spcBef>
            </a:pPr>
            <a:r>
              <a:rPr lang="zh-CN" altLang="en-US"/>
              <a:t>提出方案</a:t>
            </a:r>
          </a:p>
          <a:p>
            <a:pPr>
              <a:spcBef>
                <a:spcPct val="0"/>
              </a:spcBef>
            </a:pPr>
            <a:r>
              <a:rPr lang="zh-CN" altLang="en-US"/>
              <a:t>优缺点分析</a:t>
            </a:r>
          </a:p>
          <a:p>
            <a:pPr>
              <a:spcBef>
                <a:spcPct val="0"/>
              </a:spcBef>
            </a:pPr>
            <a:r>
              <a:rPr lang="zh-CN" altLang="zh-CN"/>
              <a:t>25’</a:t>
            </a:r>
            <a:r>
              <a:rPr lang="zh-CN" altLang="en-US"/>
              <a:t>结束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22531" name="Rectangle 3"/>
          <p:cNvSpPr>
            <a:spLocks noGrp="1" noRot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/>
              <a:t>减慢动画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30723" name="Rectangle 3"/>
          <p:cNvSpPr>
            <a:spLocks noGrp="1" noRot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/>
              <a:t>可加入地球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40963" name="Rectangle 3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 2" pitchFamily="18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179EE49C-E141-42CF-AE82-486D706FECC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5A3303-3B37-4C79-B011-B607B733869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762382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35CEF8-8BF4-4430-8032-83BD288F0A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247475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2FFF8-0427-4170-AA54-699DE9F2F5E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169477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7C62EA-AA5A-4472-BC59-A561200751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771573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4175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798F7D-409A-480D-A7F6-059F53F19D5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145419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A1B20C-78BD-4AA8-AE03-53CC67C12BD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026510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C48631-6D2F-4B9B-9977-936BA057A8A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426379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A3FB33-2217-4E76-BFBB-EB508D7C87D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708514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4D8977-3B19-43C3-B49E-225DD8A5AB5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297372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01396E-5235-4AFE-9693-53FA72AF8F7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98754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9939" name="Rectangle 3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2B26339-2102-4D96-A9BF-77234105055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 2" pitchFamily="18" charset="2"/>
        <a:buChar char="¡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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 2" pitchFamily="18" charset="2"/>
        <a:buChar char="¡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itchFamily="2" charset="2"/>
        <a:buChar char="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2.wmf"/><Relationship Id="rId4" Type="http://schemas.openxmlformats.org/officeDocument/2006/relationships/image" Target="../media/image7.png"/><Relationship Id="rId9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8.png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3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&#22791;&#35838;&#36164;&#26009;\&#26032;&#35838;&#31243;&#35838;&#20214;\&#29983;&#27963;&#20013;&#30340;&#22278;&#21608;&#36816;&#21160;\5.MPG" TargetMode="External"/><Relationship Id="rId1" Type="http://schemas.openxmlformats.org/officeDocument/2006/relationships/video" Target="file:///D:\&#22791;&#35838;&#36164;&#26009;\&#26032;&#35838;&#31243;&#35838;&#20214;\&#29983;&#27963;&#20013;&#30340;&#22278;&#21608;&#36816;&#21160;\6.MPG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0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28.png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3.wmf"/><Relationship Id="rId4" Type="http://schemas.openxmlformats.org/officeDocument/2006/relationships/image" Target="../media/image29.jpeg"/><Relationship Id="rId9" Type="http://schemas.openxmlformats.org/officeDocument/2006/relationships/oleObject" Target="../embeddings/oleObject20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&#22791;&#35838;&#36164;&#26009;\&#26032;&#35838;&#31243;&#35838;&#20214;\&#29983;&#27963;&#20013;&#30340;&#22278;&#21608;&#36816;&#21160;\3.MPG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498600" y="4924425"/>
            <a:ext cx="6280150" cy="143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4800">
                <a:solidFill>
                  <a:srgbClr val="003399"/>
                </a:solidFill>
                <a:latin typeface="隶书" pitchFamily="49" charset="-122"/>
                <a:ea typeface="隶书" pitchFamily="49" charset="-122"/>
              </a:rPr>
              <a:t>第五章  曲线运动</a:t>
            </a:r>
            <a:r>
              <a:rPr lang="zh-CN" altLang="en-US" sz="4000">
                <a:solidFill>
                  <a:srgbClr val="003399"/>
                </a:solidFill>
                <a:latin typeface="隶书" pitchFamily="49" charset="-122"/>
                <a:ea typeface="隶书" pitchFamily="49" charset="-122"/>
              </a:rPr>
              <a:t> </a:t>
            </a:r>
          </a:p>
          <a:p>
            <a:pPr algn="ctr"/>
            <a:r>
              <a:rPr lang="zh-CN" altLang="en-US" sz="4000">
                <a:solidFill>
                  <a:srgbClr val="003399"/>
                </a:solidFill>
                <a:latin typeface="隶书" pitchFamily="49" charset="-122"/>
                <a:ea typeface="隶书" pitchFamily="49" charset="-122"/>
              </a:rPr>
              <a:t>第七节  生活中的圆周运动</a:t>
            </a:r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533400" y="1371600"/>
            <a:ext cx="2590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003399"/>
                </a:solidFill>
              </a:rPr>
              <a:t>人教版必修</a:t>
            </a:r>
            <a:r>
              <a:rPr lang="en-US" altLang="zh-CN" b="1">
                <a:solidFill>
                  <a:srgbClr val="003399"/>
                </a:solidFill>
              </a:rPr>
              <a:t>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304800"/>
            <a:ext cx="8540750" cy="685800"/>
          </a:xfrm>
        </p:spPr>
        <p:txBody>
          <a:bodyPr anchor="b"/>
          <a:lstStyle/>
          <a:p>
            <a:r>
              <a:rPr lang="zh-CN" altLang="zh-CN" sz="3900">
                <a:solidFill>
                  <a:srgbClr val="0000FF"/>
                </a:solidFill>
              </a:rPr>
              <a:t>2</a:t>
            </a:r>
            <a:r>
              <a:rPr lang="zh-CN" altLang="en-US" sz="3900">
                <a:solidFill>
                  <a:srgbClr val="0000FF"/>
                </a:solidFill>
              </a:rPr>
              <a:t>、最佳方案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157163" y="1066800"/>
            <a:ext cx="5959475" cy="26670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>
                <a:latin typeface="Times New Roman" pitchFamily="18" charset="0"/>
                <a:cs typeface="Times New Roman" pitchFamily="18" charset="0"/>
              </a:rPr>
              <a:t>火车以半径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R= 900 m</a:t>
            </a:r>
            <a:r>
              <a:rPr lang="zh-CN" altLang="en-US">
                <a:latin typeface="Times New Roman" pitchFamily="18" charset="0"/>
                <a:cs typeface="Times New Roman" pitchFamily="18" charset="0"/>
              </a:rPr>
              <a:t>转弯，火车质量为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8×10</a:t>
            </a:r>
            <a:r>
              <a:rPr lang="en-US" altLang="zh-CN" baseline="3000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kg </a:t>
            </a:r>
            <a:r>
              <a:rPr lang="zh-CN" altLang="en-US">
                <a:latin typeface="Times New Roman" pitchFamily="18" charset="0"/>
                <a:cs typeface="Times New Roman" pitchFamily="18" charset="0"/>
              </a:rPr>
              <a:t>，速度为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30m/s</a:t>
            </a:r>
            <a:r>
              <a:rPr lang="zh-CN" altLang="en-US">
                <a:latin typeface="Times New Roman" pitchFamily="18" charset="0"/>
                <a:cs typeface="Times New Roman" pitchFamily="18" charset="0"/>
              </a:rPr>
              <a:t>，火车轨距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l=1.4 m</a:t>
            </a:r>
            <a:r>
              <a:rPr lang="zh-CN" altLang="en-US">
                <a:latin typeface="Times New Roman" pitchFamily="18" charset="0"/>
                <a:cs typeface="Times New Roman" pitchFamily="18" charset="0"/>
              </a:rPr>
              <a:t>，要使火车通过弯道时仅受重力与轨道的支持力，轨道应该垫的高度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zh-CN" altLang="en-US">
                <a:latin typeface="Times New Roman" pitchFamily="18" charset="0"/>
                <a:cs typeface="Times New Roman" pitchFamily="18" charset="0"/>
              </a:rPr>
              <a:t>？（</a:t>
            </a:r>
            <a:r>
              <a:rPr lang="el-GR" altLang="en-US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zh-CN" altLang="en-US">
                <a:latin typeface="Times New Roman" pitchFamily="18" charset="0"/>
                <a:cs typeface="Times New Roman" pitchFamily="18" charset="0"/>
              </a:rPr>
              <a:t>较小时</a:t>
            </a:r>
            <a:r>
              <a:rPr lang="el-GR" altLang="en-US">
                <a:latin typeface="Times New Roman" pitchFamily="18" charset="0"/>
                <a:cs typeface="Times New Roman" pitchFamily="18" charset="0"/>
              </a:rPr>
              <a:t>tanθ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=sin</a:t>
            </a:r>
            <a:r>
              <a:rPr lang="el-GR" altLang="en-US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zh-CN" altLang="en-US"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 rot="621903">
            <a:off x="6426200" y="1892300"/>
            <a:ext cx="2092325" cy="2751138"/>
            <a:chOff x="0" y="0"/>
            <a:chExt cx="862" cy="1134"/>
          </a:xfrm>
        </p:grpSpPr>
        <p:sp>
          <p:nvSpPr>
            <p:cNvPr id="16389" name="Rectangle 5"/>
            <p:cNvSpPr>
              <a:spLocks noChangeArrowheads="1"/>
            </p:cNvSpPr>
            <p:nvPr/>
          </p:nvSpPr>
          <p:spPr bwMode="auto">
            <a:xfrm>
              <a:off x="590" y="907"/>
              <a:ext cx="136" cy="1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16390" name="Rectangle 6"/>
            <p:cNvSpPr>
              <a:spLocks noChangeArrowheads="1"/>
            </p:cNvSpPr>
            <p:nvPr/>
          </p:nvSpPr>
          <p:spPr bwMode="auto">
            <a:xfrm>
              <a:off x="146" y="907"/>
              <a:ext cx="136" cy="1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16391" name="AutoShape 7"/>
            <p:cNvSpPr>
              <a:spLocks noChangeArrowheads="1"/>
            </p:cNvSpPr>
            <p:nvPr/>
          </p:nvSpPr>
          <p:spPr bwMode="auto">
            <a:xfrm>
              <a:off x="0" y="0"/>
              <a:ext cx="862" cy="90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16392" name="AutoShape 8"/>
            <p:cNvSpPr>
              <a:spLocks noChangeArrowheads="1"/>
            </p:cNvSpPr>
            <p:nvPr/>
          </p:nvSpPr>
          <p:spPr bwMode="auto">
            <a:xfrm>
              <a:off x="272" y="46"/>
              <a:ext cx="318" cy="81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16393" name="AutoShape 9"/>
            <p:cNvSpPr>
              <a:spLocks noChangeArrowheads="1"/>
            </p:cNvSpPr>
            <p:nvPr/>
          </p:nvSpPr>
          <p:spPr bwMode="auto">
            <a:xfrm>
              <a:off x="297" y="80"/>
              <a:ext cx="268" cy="75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16394" name="Oval 10"/>
            <p:cNvSpPr>
              <a:spLocks noChangeArrowheads="1"/>
            </p:cNvSpPr>
            <p:nvPr/>
          </p:nvSpPr>
          <p:spPr bwMode="auto">
            <a:xfrm>
              <a:off x="423" y="492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15371" name="Rectangle 11"/>
            <p:cNvSpPr>
              <a:spLocks noChangeArrowheads="1"/>
            </p:cNvSpPr>
            <p:nvPr/>
          </p:nvSpPr>
          <p:spPr bwMode="auto">
            <a:xfrm>
              <a:off x="181" y="998"/>
              <a:ext cx="46" cy="13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372" name="Rectangle 12"/>
            <p:cNvSpPr>
              <a:spLocks noChangeArrowheads="1"/>
            </p:cNvSpPr>
            <p:nvPr/>
          </p:nvSpPr>
          <p:spPr bwMode="auto">
            <a:xfrm>
              <a:off x="635" y="997"/>
              <a:ext cx="46" cy="135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397" name="Rectangle 13"/>
            <p:cNvSpPr>
              <a:spLocks noChangeArrowheads="1"/>
            </p:cNvSpPr>
            <p:nvPr/>
          </p:nvSpPr>
          <p:spPr bwMode="auto">
            <a:xfrm>
              <a:off x="272" y="917"/>
              <a:ext cx="318" cy="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</p:grpSp>
      <p:grpSp>
        <p:nvGrpSpPr>
          <p:cNvPr id="16398" name="Group 14"/>
          <p:cNvGrpSpPr>
            <a:grpSpLocks/>
          </p:cNvGrpSpPr>
          <p:nvPr/>
        </p:nvGrpSpPr>
        <p:grpSpPr bwMode="auto">
          <a:xfrm rot="-395050">
            <a:off x="5434013" y="4797425"/>
            <a:ext cx="2422525" cy="222250"/>
            <a:chOff x="0" y="0"/>
            <a:chExt cx="1905" cy="92"/>
          </a:xfrm>
        </p:grpSpPr>
        <p:sp>
          <p:nvSpPr>
            <p:cNvPr id="16399" name="Line 15"/>
            <p:cNvSpPr>
              <a:spLocks noChangeShapeType="1"/>
            </p:cNvSpPr>
            <p:nvPr/>
          </p:nvSpPr>
          <p:spPr bwMode="auto">
            <a:xfrm rot="1039080" flipV="1">
              <a:off x="26" y="0"/>
              <a:ext cx="186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0" name="Rectangle 16" descr="浅色上对角线"/>
            <p:cNvSpPr>
              <a:spLocks noChangeArrowheads="1"/>
            </p:cNvSpPr>
            <p:nvPr/>
          </p:nvSpPr>
          <p:spPr bwMode="auto">
            <a:xfrm rot="1039081">
              <a:off x="0" y="16"/>
              <a:ext cx="1905" cy="76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</p:grpSp>
      <p:grpSp>
        <p:nvGrpSpPr>
          <p:cNvPr id="16401" name="Group 17"/>
          <p:cNvGrpSpPr>
            <a:grpSpLocks/>
          </p:cNvGrpSpPr>
          <p:nvPr/>
        </p:nvGrpSpPr>
        <p:grpSpPr bwMode="auto">
          <a:xfrm rot="798195">
            <a:off x="6505575" y="4510088"/>
            <a:ext cx="285750" cy="292100"/>
            <a:chOff x="0" y="0"/>
            <a:chExt cx="337" cy="388"/>
          </a:xfrm>
        </p:grpSpPr>
        <p:sp>
          <p:nvSpPr>
            <p:cNvPr id="16402" name="Rectangle 18"/>
            <p:cNvSpPr>
              <a:spLocks noChangeArrowheads="1"/>
            </p:cNvSpPr>
            <p:nvPr/>
          </p:nvSpPr>
          <p:spPr bwMode="auto">
            <a:xfrm>
              <a:off x="78" y="0"/>
              <a:ext cx="181" cy="9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16403" name="AutoShape 19"/>
            <p:cNvSpPr>
              <a:spLocks noChangeArrowheads="1"/>
            </p:cNvSpPr>
            <p:nvPr/>
          </p:nvSpPr>
          <p:spPr bwMode="auto">
            <a:xfrm>
              <a:off x="123" y="80"/>
              <a:ext cx="91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10 w 21600"/>
                <a:gd name="T13" fmla="*/ 4472 h 21600"/>
                <a:gd name="T14" fmla="*/ 17090 w 21600"/>
                <a:gd name="T15" fmla="*/ 1712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4" name="AutoShape 20"/>
            <p:cNvSpPr>
              <a:spLocks noChangeArrowheads="1"/>
            </p:cNvSpPr>
            <p:nvPr/>
          </p:nvSpPr>
          <p:spPr bwMode="auto">
            <a:xfrm flipV="1">
              <a:off x="0" y="297"/>
              <a:ext cx="337" cy="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345 w 21600"/>
                <a:gd name="T13" fmla="*/ 6409 h 21600"/>
                <a:gd name="T14" fmla="*/ 15255 w 21600"/>
                <a:gd name="T15" fmla="*/ 151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9101" y="21600"/>
                  </a:lnTo>
                  <a:lnTo>
                    <a:pt x="1249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6405" name="Group 21"/>
          <p:cNvGrpSpPr>
            <a:grpSpLocks/>
          </p:cNvGrpSpPr>
          <p:nvPr/>
        </p:nvGrpSpPr>
        <p:grpSpPr bwMode="auto">
          <a:xfrm rot="798195">
            <a:off x="7585075" y="4710113"/>
            <a:ext cx="285750" cy="292100"/>
            <a:chOff x="0" y="0"/>
            <a:chExt cx="337" cy="388"/>
          </a:xfrm>
        </p:grpSpPr>
        <p:sp>
          <p:nvSpPr>
            <p:cNvPr id="16406" name="Rectangle 22"/>
            <p:cNvSpPr>
              <a:spLocks noChangeArrowheads="1"/>
            </p:cNvSpPr>
            <p:nvPr/>
          </p:nvSpPr>
          <p:spPr bwMode="auto">
            <a:xfrm>
              <a:off x="78" y="0"/>
              <a:ext cx="181" cy="9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16407" name="AutoShape 23"/>
            <p:cNvSpPr>
              <a:spLocks noChangeArrowheads="1"/>
            </p:cNvSpPr>
            <p:nvPr/>
          </p:nvSpPr>
          <p:spPr bwMode="auto">
            <a:xfrm>
              <a:off x="123" y="80"/>
              <a:ext cx="91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10 w 21600"/>
                <a:gd name="T13" fmla="*/ 4472 h 21600"/>
                <a:gd name="T14" fmla="*/ 17090 w 21600"/>
                <a:gd name="T15" fmla="*/ 1712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8" name="AutoShape 24"/>
            <p:cNvSpPr>
              <a:spLocks noChangeArrowheads="1"/>
            </p:cNvSpPr>
            <p:nvPr/>
          </p:nvSpPr>
          <p:spPr bwMode="auto">
            <a:xfrm flipV="1">
              <a:off x="0" y="297"/>
              <a:ext cx="337" cy="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345 w 21600"/>
                <a:gd name="T13" fmla="*/ 6409 h 21600"/>
                <a:gd name="T14" fmla="*/ 15255 w 21600"/>
                <a:gd name="T15" fmla="*/ 151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9101" y="21600"/>
                  </a:lnTo>
                  <a:lnTo>
                    <a:pt x="1249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409" name="Line 25"/>
          <p:cNvSpPr>
            <a:spLocks noChangeShapeType="1"/>
          </p:cNvSpPr>
          <p:nvPr/>
        </p:nvSpPr>
        <p:spPr bwMode="auto">
          <a:xfrm flipV="1">
            <a:off x="5499100" y="5041900"/>
            <a:ext cx="22987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10" name="Rectangle 26" descr="浅色上对角线"/>
          <p:cNvSpPr>
            <a:spLocks noChangeArrowheads="1"/>
          </p:cNvSpPr>
          <p:nvPr/>
        </p:nvSpPr>
        <p:spPr bwMode="auto">
          <a:xfrm>
            <a:off x="5505450" y="5081588"/>
            <a:ext cx="2306638" cy="762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>
              <a:ea typeface="方正启体简体" pitchFamily="65" charset="-122"/>
            </a:endParaRPr>
          </a:p>
        </p:txBody>
      </p:sp>
      <p:grpSp>
        <p:nvGrpSpPr>
          <p:cNvPr id="15387" name="Group 27"/>
          <p:cNvGrpSpPr>
            <a:grpSpLocks/>
          </p:cNvGrpSpPr>
          <p:nvPr/>
        </p:nvGrpSpPr>
        <p:grpSpPr bwMode="auto">
          <a:xfrm>
            <a:off x="7505700" y="1052513"/>
            <a:ext cx="1096963" cy="4000500"/>
            <a:chOff x="0" y="0"/>
            <a:chExt cx="691" cy="2520"/>
          </a:xfrm>
        </p:grpSpPr>
        <p:sp>
          <p:nvSpPr>
            <p:cNvPr id="16412" name="Line 28"/>
            <p:cNvSpPr>
              <a:spLocks noChangeShapeType="1"/>
            </p:cNvSpPr>
            <p:nvPr/>
          </p:nvSpPr>
          <p:spPr bwMode="auto">
            <a:xfrm flipH="1">
              <a:off x="0" y="1312"/>
              <a:ext cx="9" cy="10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3" name="Line 29"/>
            <p:cNvSpPr>
              <a:spLocks noChangeShapeType="1"/>
            </p:cNvSpPr>
            <p:nvPr/>
          </p:nvSpPr>
          <p:spPr bwMode="auto">
            <a:xfrm flipV="1">
              <a:off x="12" y="182"/>
              <a:ext cx="225" cy="11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4" name="Text Box 30"/>
            <p:cNvSpPr txBox="1">
              <a:spLocks noChangeArrowheads="1"/>
            </p:cNvSpPr>
            <p:nvPr/>
          </p:nvSpPr>
          <p:spPr bwMode="auto">
            <a:xfrm>
              <a:off x="282" y="0"/>
              <a:ext cx="40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800" i="1">
                  <a:latin typeface="Times New Roman" pitchFamily="18" charset="0"/>
                </a:rPr>
                <a:t>F</a:t>
              </a:r>
              <a:r>
                <a:rPr lang="zh-CN" altLang="zh-CN" sz="2800" i="1" baseline="-25000"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16415" name="Text Box 31"/>
            <p:cNvSpPr txBox="1">
              <a:spLocks noChangeArrowheads="1"/>
            </p:cNvSpPr>
            <p:nvPr/>
          </p:nvSpPr>
          <p:spPr bwMode="auto">
            <a:xfrm>
              <a:off x="113" y="2193"/>
              <a:ext cx="40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800" i="1">
                  <a:latin typeface="Times New Roman" pitchFamily="18" charset="0"/>
                </a:rPr>
                <a:t>mg</a:t>
              </a:r>
              <a:endParaRPr lang="zh-CN" altLang="zh-CN" sz="2800" i="1" baseline="-25000">
                <a:latin typeface="Times New Roman" pitchFamily="18" charset="0"/>
              </a:endParaRPr>
            </a:p>
          </p:txBody>
        </p:sp>
      </p:grpSp>
      <p:grpSp>
        <p:nvGrpSpPr>
          <p:cNvPr id="15392" name="Group 32"/>
          <p:cNvGrpSpPr>
            <a:grpSpLocks/>
          </p:cNvGrpSpPr>
          <p:nvPr/>
        </p:nvGrpSpPr>
        <p:grpSpPr bwMode="auto">
          <a:xfrm>
            <a:off x="7521575" y="1379538"/>
            <a:ext cx="1152525" cy="3489325"/>
            <a:chOff x="15" y="0"/>
            <a:chExt cx="726" cy="2198"/>
          </a:xfrm>
        </p:grpSpPr>
        <p:sp>
          <p:nvSpPr>
            <p:cNvPr id="16417" name="Line 33"/>
            <p:cNvSpPr>
              <a:spLocks noChangeShapeType="1"/>
            </p:cNvSpPr>
            <p:nvPr/>
          </p:nvSpPr>
          <p:spPr bwMode="auto">
            <a:xfrm>
              <a:off x="242" y="0"/>
              <a:ext cx="10" cy="10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8" name="Line 34"/>
            <p:cNvSpPr>
              <a:spLocks noChangeShapeType="1"/>
            </p:cNvSpPr>
            <p:nvPr/>
          </p:nvSpPr>
          <p:spPr bwMode="auto">
            <a:xfrm flipV="1">
              <a:off x="15" y="1110"/>
              <a:ext cx="227" cy="10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9" name="Line 35"/>
            <p:cNvSpPr>
              <a:spLocks noChangeShapeType="1"/>
            </p:cNvSpPr>
            <p:nvPr/>
          </p:nvSpPr>
          <p:spPr bwMode="auto">
            <a:xfrm>
              <a:off x="36" y="1106"/>
              <a:ext cx="236" cy="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0" name="Text Box 36"/>
            <p:cNvSpPr txBox="1">
              <a:spLocks noChangeArrowheads="1"/>
            </p:cNvSpPr>
            <p:nvPr/>
          </p:nvSpPr>
          <p:spPr bwMode="auto">
            <a:xfrm>
              <a:off x="332" y="974"/>
              <a:ext cx="40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800" i="1">
                  <a:solidFill>
                    <a:schemeClr val="accent2"/>
                  </a:solidFill>
                  <a:latin typeface="Times New Roman" pitchFamily="18" charset="0"/>
                </a:rPr>
                <a:t>F</a:t>
              </a:r>
              <a:endParaRPr lang="zh-CN" altLang="zh-CN" sz="2800" i="1" baseline="-2500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</p:grpSp>
      <p:sp>
        <p:nvSpPr>
          <p:cNvPr id="16421" name="Arc 37"/>
          <p:cNvSpPr>
            <a:spLocks/>
          </p:cNvSpPr>
          <p:nvPr/>
        </p:nvSpPr>
        <p:spPr bwMode="auto">
          <a:xfrm>
            <a:off x="7059613" y="4878388"/>
            <a:ext cx="720725" cy="153987"/>
          </a:xfrm>
          <a:custGeom>
            <a:avLst/>
            <a:gdLst>
              <a:gd name="T0" fmla="*/ 2147483647 w 21600"/>
              <a:gd name="T1" fmla="*/ 2147483647 h 4629"/>
              <a:gd name="T2" fmla="*/ 2147483647 w 21600"/>
              <a:gd name="T3" fmla="*/ 0 h 4629"/>
              <a:gd name="T4" fmla="*/ 2147483647 w 21600"/>
              <a:gd name="T5" fmla="*/ 2147483647 h 462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629" fill="none" extrusionOk="0">
                <a:moveTo>
                  <a:pt x="1" y="4629"/>
                </a:moveTo>
                <a:cubicBezTo>
                  <a:pt x="0" y="4535"/>
                  <a:pt x="0" y="4441"/>
                  <a:pt x="0" y="4348"/>
                </a:cubicBezTo>
                <a:cubicBezTo>
                  <a:pt x="-1" y="2887"/>
                  <a:pt x="148" y="1430"/>
                  <a:pt x="442" y="0"/>
                </a:cubicBezTo>
              </a:path>
              <a:path w="21600" h="4629" stroke="0" extrusionOk="0">
                <a:moveTo>
                  <a:pt x="1" y="4629"/>
                </a:moveTo>
                <a:cubicBezTo>
                  <a:pt x="0" y="4535"/>
                  <a:pt x="0" y="4441"/>
                  <a:pt x="0" y="4348"/>
                </a:cubicBezTo>
                <a:cubicBezTo>
                  <a:pt x="-1" y="2887"/>
                  <a:pt x="148" y="1430"/>
                  <a:pt x="442" y="0"/>
                </a:cubicBezTo>
                <a:lnTo>
                  <a:pt x="21600" y="4348"/>
                </a:lnTo>
                <a:lnTo>
                  <a:pt x="1" y="4629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22" name="Text Box 38"/>
          <p:cNvSpPr txBox="1">
            <a:spLocks noChangeArrowheads="1"/>
          </p:cNvSpPr>
          <p:nvPr/>
        </p:nvSpPr>
        <p:spPr bwMode="auto">
          <a:xfrm>
            <a:off x="5865813" y="4700588"/>
            <a:ext cx="43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l-GR" altLang="en-US" sz="2400" i="1">
                <a:latin typeface="Times New Roman" pitchFamily="18" charset="0"/>
              </a:rPr>
              <a:t>θ</a:t>
            </a:r>
          </a:p>
        </p:txBody>
      </p:sp>
      <p:sp>
        <p:nvSpPr>
          <p:cNvPr id="16423" name="Line 39"/>
          <p:cNvSpPr>
            <a:spLocks noChangeShapeType="1"/>
          </p:cNvSpPr>
          <p:nvPr/>
        </p:nvSpPr>
        <p:spPr bwMode="auto">
          <a:xfrm flipH="1">
            <a:off x="5505450" y="4797425"/>
            <a:ext cx="1223963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400" name="Group 40"/>
          <p:cNvGrpSpPr>
            <a:grpSpLocks/>
          </p:cNvGrpSpPr>
          <p:nvPr/>
        </p:nvGrpSpPr>
        <p:grpSpPr bwMode="auto">
          <a:xfrm>
            <a:off x="5216525" y="4438650"/>
            <a:ext cx="576263" cy="1006475"/>
            <a:chOff x="0" y="0"/>
            <a:chExt cx="363" cy="634"/>
          </a:xfrm>
        </p:grpSpPr>
        <p:sp>
          <p:nvSpPr>
            <p:cNvPr id="16425" name="Line 41"/>
            <p:cNvSpPr>
              <a:spLocks noChangeShapeType="1"/>
            </p:cNvSpPr>
            <p:nvPr/>
          </p:nvSpPr>
          <p:spPr bwMode="auto">
            <a:xfrm flipV="1">
              <a:off x="273" y="408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6" name="Line 42"/>
            <p:cNvSpPr>
              <a:spLocks noChangeShapeType="1"/>
            </p:cNvSpPr>
            <p:nvPr/>
          </p:nvSpPr>
          <p:spPr bwMode="auto">
            <a:xfrm rot="10800000" flipV="1">
              <a:off x="278" y="0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7" name="Text Box 43"/>
            <p:cNvSpPr txBox="1">
              <a:spLocks noChangeArrowheads="1"/>
            </p:cNvSpPr>
            <p:nvPr/>
          </p:nvSpPr>
          <p:spPr bwMode="auto">
            <a:xfrm>
              <a:off x="0" y="135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400" i="1">
                  <a:latin typeface="Times New Roman" pitchFamily="18" charset="0"/>
                </a:rPr>
                <a:t>h</a:t>
              </a:r>
            </a:p>
          </p:txBody>
        </p:sp>
      </p:grpSp>
      <p:graphicFrame>
        <p:nvGraphicFramePr>
          <p:cNvPr id="15404" name="Object 44"/>
          <p:cNvGraphicFramePr>
            <a:graphicFrameLocks noChangeAspect="1"/>
          </p:cNvGraphicFramePr>
          <p:nvPr/>
        </p:nvGraphicFramePr>
        <p:xfrm>
          <a:off x="3348038" y="3935413"/>
          <a:ext cx="14398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6" r:id="rId5" imgW="723900" imgH="419100" progId="Equation.3">
                  <p:embed/>
                </p:oleObj>
              </mc:Choice>
              <mc:Fallback>
                <p:oleObj r:id="rId5" imgW="723900" imgH="4191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935413"/>
                        <a:ext cx="1439862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05" name="Object 45"/>
          <p:cNvGraphicFramePr>
            <a:graphicFrameLocks noChangeAspect="1"/>
          </p:cNvGraphicFramePr>
          <p:nvPr/>
        </p:nvGraphicFramePr>
        <p:xfrm>
          <a:off x="3132138" y="5599113"/>
          <a:ext cx="115252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7" r:id="rId7" imgW="584200" imgH="393700" progId="Equation.3">
                  <p:embed/>
                </p:oleObj>
              </mc:Choice>
              <mc:Fallback>
                <p:oleObj r:id="rId7" imgW="584200" imgH="39370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5599113"/>
                        <a:ext cx="1152525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06" name="Object 46"/>
          <p:cNvGraphicFramePr>
            <a:graphicFrameLocks noChangeAspect="1"/>
          </p:cNvGraphicFramePr>
          <p:nvPr/>
        </p:nvGraphicFramePr>
        <p:xfrm>
          <a:off x="3348038" y="4754563"/>
          <a:ext cx="1223962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8" r:id="rId9" imgW="609865" imgH="419282" progId="Equation.3">
                  <p:embed/>
                </p:oleObj>
              </mc:Choice>
              <mc:Fallback>
                <p:oleObj r:id="rId9" imgW="609865" imgH="419282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4754563"/>
                        <a:ext cx="1223962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07" name="Text Box 47"/>
          <p:cNvSpPr txBox="1">
            <a:spLocks noChangeArrowheads="1"/>
          </p:cNvSpPr>
          <p:nvPr/>
        </p:nvSpPr>
        <p:spPr bwMode="auto">
          <a:xfrm>
            <a:off x="107950" y="4092575"/>
            <a:ext cx="3702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zh-CN" sz="2800">
                <a:solidFill>
                  <a:srgbClr val="C00000"/>
                </a:solidFill>
                <a:latin typeface="Times New Roman" pitchFamily="18" charset="0"/>
                <a:ea typeface="方正苏新诗柳楷简体" pitchFamily="2" charset="-122"/>
              </a:rPr>
              <a:t>解：</a:t>
            </a:r>
            <a:r>
              <a:rPr lang="zh-CN" altLang="en-US" sz="2800">
                <a:latin typeface="Times New Roman" pitchFamily="18" charset="0"/>
                <a:ea typeface="方正苏新诗柳楷简体" pitchFamily="2" charset="-122"/>
              </a:rPr>
              <a:t>由力的关系得：</a:t>
            </a:r>
          </a:p>
        </p:txBody>
      </p:sp>
      <p:sp>
        <p:nvSpPr>
          <p:cNvPr id="15408" name="Text Box 48"/>
          <p:cNvSpPr txBox="1">
            <a:spLocks noChangeArrowheads="1"/>
          </p:cNvSpPr>
          <p:nvPr/>
        </p:nvSpPr>
        <p:spPr bwMode="auto">
          <a:xfrm>
            <a:off x="323850" y="4913313"/>
            <a:ext cx="3105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latin typeface="Times New Roman" pitchFamily="18" charset="0"/>
                <a:ea typeface="方正苏新诗柳楷简体" pitchFamily="2" charset="-122"/>
              </a:rPr>
              <a:t>由向心力公式得：</a:t>
            </a:r>
          </a:p>
        </p:txBody>
      </p:sp>
      <p:sp>
        <p:nvSpPr>
          <p:cNvPr id="15409" name="Text Box 49"/>
          <p:cNvSpPr txBox="1">
            <a:spLocks noChangeArrowheads="1"/>
          </p:cNvSpPr>
          <p:nvPr/>
        </p:nvSpPr>
        <p:spPr bwMode="auto">
          <a:xfrm>
            <a:off x="323850" y="5726113"/>
            <a:ext cx="280828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latin typeface="Times New Roman" pitchFamily="18" charset="0"/>
                <a:ea typeface="方正苏新诗柳楷简体" pitchFamily="2" charset="-122"/>
              </a:rPr>
              <a:t>由几何关系得：</a:t>
            </a:r>
          </a:p>
        </p:txBody>
      </p:sp>
      <p:graphicFrame>
        <p:nvGraphicFramePr>
          <p:cNvPr id="15411" name="Object 51"/>
          <p:cNvGraphicFramePr>
            <a:graphicFrameLocks noChangeAspect="1"/>
          </p:cNvGraphicFramePr>
          <p:nvPr/>
        </p:nvGraphicFramePr>
        <p:xfrm>
          <a:off x="4572000" y="5487988"/>
          <a:ext cx="1368425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9" r:id="rId11" imgW="609600" imgH="444500" progId="Equation.3">
                  <p:embed/>
                </p:oleObj>
              </mc:Choice>
              <mc:Fallback>
                <p:oleObj r:id="rId11" imgW="609600" imgH="44450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87988"/>
                        <a:ext cx="1368425" cy="998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12" name="Text Box 52"/>
          <p:cNvSpPr txBox="1">
            <a:spLocks noChangeArrowheads="1"/>
          </p:cNvSpPr>
          <p:nvPr/>
        </p:nvSpPr>
        <p:spPr bwMode="auto">
          <a:xfrm>
            <a:off x="5792788" y="5727700"/>
            <a:ext cx="2089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zh-CN" sz="2800">
                <a:latin typeface="Times New Roman" pitchFamily="18" charset="0"/>
              </a:rPr>
              <a:t>=0.14m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07" grpId="0" autoUpdateAnimBg="0"/>
      <p:bldP spid="15408" grpId="0" autoUpdateAnimBg="0"/>
      <p:bldP spid="15409" grpId="0" autoUpdateAnimBg="0"/>
      <p:bldP spid="15412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104660940813387_1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30" y="773415"/>
            <a:ext cx="8314634" cy="56079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1638300" y="188913"/>
            <a:ext cx="59055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C00000"/>
                </a:solidFill>
                <a:ea typeface="汉仪小隶书简" pitchFamily="49" charset="-122"/>
              </a:rPr>
              <a:t>列车速度过快，容易发生事故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zh-CN" altLang="en-US">
                <a:solidFill>
                  <a:srgbClr val="0000FF"/>
                </a:solidFill>
              </a:rPr>
              <a:t>研究与讨论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571500" y="1843088"/>
            <a:ext cx="8007350" cy="846137"/>
          </a:xfrm>
        </p:spPr>
        <p:txBody>
          <a:bodyPr/>
          <a:lstStyle/>
          <a:p>
            <a:pPr marL="273050" indent="-273050">
              <a:buFont typeface="Wingdings" pitchFamily="2" charset="2"/>
              <a:buNone/>
            </a:pPr>
            <a:r>
              <a:rPr lang="zh-CN" altLang="en-US" sz="3000">
                <a:latin typeface="Times New Roman" pitchFamily="18" charset="0"/>
              </a:rPr>
              <a:t>请设计一个方案让火车沿轨道安全通过弯道？</a:t>
            </a:r>
          </a:p>
          <a:p>
            <a:pPr marL="273050" indent="-273050">
              <a:buFont typeface="Wingdings" pitchFamily="2" charset="2"/>
              <a:buNone/>
            </a:pPr>
            <a:endParaRPr lang="zh-CN" altLang="zh-CN" sz="3000">
              <a:latin typeface="Times New Roman" pitchFamily="18" charset="0"/>
            </a:endParaRPr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971550" y="2565400"/>
            <a:ext cx="7200900" cy="18145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dirty="0">
                <a:solidFill>
                  <a:srgbClr val="C00000"/>
                </a:solidFill>
                <a:latin typeface="方正苏新诗柳楷简体" pitchFamily="2" charset="-122"/>
                <a:ea typeface="方正苏新诗柳楷简体" pitchFamily="2" charset="-122"/>
              </a:rPr>
              <a:t>实际火车与轨道设计中，</a:t>
            </a:r>
          </a:p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dirty="0">
                <a:solidFill>
                  <a:srgbClr val="C00000"/>
                </a:solidFill>
                <a:latin typeface="方正苏新诗柳楷简体" pitchFamily="2" charset="-122"/>
                <a:ea typeface="方正苏新诗柳楷简体" pitchFamily="2" charset="-122"/>
              </a:rPr>
              <a:t>利用轮缘可增加小部分的向心力；</a:t>
            </a:r>
          </a:p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dirty="0">
                <a:solidFill>
                  <a:srgbClr val="C00000"/>
                </a:solidFill>
                <a:latin typeface="方正苏新诗柳楷简体" pitchFamily="2" charset="-122"/>
                <a:ea typeface="方正苏新诗柳楷简体" pitchFamily="2" charset="-122"/>
              </a:rPr>
              <a:t>垫高外轨可增加较多的向心力。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autoUpdateAnimBg="0"/>
      <p:bldP spid="12294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zh-CN" altLang="en-US">
                <a:solidFill>
                  <a:srgbClr val="0000FF"/>
                </a:solidFill>
              </a:rPr>
              <a:t>垫高外轨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4211638" y="2651125"/>
            <a:ext cx="4932362" cy="1008063"/>
          </a:xfrm>
        </p:spPr>
        <p:txBody>
          <a:bodyPr>
            <a:normAutofit/>
          </a:bodyPr>
          <a:lstStyle/>
          <a:p>
            <a:pPr marL="0" indent="0">
              <a:buFont typeface="Wingdings" pitchFamily="2" charset="2"/>
              <a:buNone/>
            </a:pPr>
            <a:r>
              <a:rPr lang="zh-CN" altLang="en-US" sz="2800">
                <a:latin typeface="方正苏新诗柳楷简体" pitchFamily="2" charset="-122"/>
                <a:ea typeface="方正苏新诗柳楷简体" pitchFamily="2" charset="-122"/>
              </a:rPr>
              <a:t>利用支持力的分力提供一部分向心力，达到“供需”平衡。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4211638" y="3514725"/>
            <a:ext cx="1476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800">
                <a:solidFill>
                  <a:srgbClr val="C00000"/>
                </a:solidFill>
                <a:ea typeface="方正启体简体" pitchFamily="65" charset="-122"/>
              </a:rPr>
              <a:t>2</a:t>
            </a:r>
            <a:r>
              <a:rPr lang="zh-CN" altLang="en-US" sz="2800">
                <a:solidFill>
                  <a:srgbClr val="C00000"/>
                </a:solidFill>
                <a:ea typeface="方正启体简体" pitchFamily="65" charset="-122"/>
              </a:rPr>
              <a:t>、优点</a:t>
            </a: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4211638" y="1747838"/>
            <a:ext cx="4787900" cy="95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339933"/>
              </a:buClr>
              <a:buFont typeface="Wingdings" pitchFamily="2" charset="2"/>
              <a:buNone/>
            </a:pPr>
            <a:r>
              <a:rPr lang="zh-CN" altLang="zh-CN" sz="2800">
                <a:solidFill>
                  <a:srgbClr val="C00000"/>
                </a:solidFill>
                <a:ea typeface="方正启体简体" pitchFamily="65" charset="-122"/>
              </a:rPr>
              <a:t>1</a:t>
            </a:r>
            <a:r>
              <a:rPr lang="zh-CN" altLang="en-US" sz="2800">
                <a:solidFill>
                  <a:srgbClr val="C00000"/>
                </a:solidFill>
                <a:ea typeface="方正启体简体" pitchFamily="65" charset="-122"/>
              </a:rPr>
              <a:t>、做圆周运动时向心力由哪些力提供？</a:t>
            </a:r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4211638" y="4651375"/>
            <a:ext cx="1476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800">
                <a:solidFill>
                  <a:srgbClr val="C00000"/>
                </a:solidFill>
                <a:ea typeface="方正启体简体" pitchFamily="65" charset="-122"/>
              </a:rPr>
              <a:t>3</a:t>
            </a:r>
            <a:r>
              <a:rPr lang="zh-CN" altLang="en-US" sz="2800">
                <a:solidFill>
                  <a:srgbClr val="C00000"/>
                </a:solidFill>
                <a:ea typeface="方正启体简体" pitchFamily="65" charset="-122"/>
              </a:rPr>
              <a:t>、缺点</a:t>
            </a:r>
          </a:p>
        </p:txBody>
      </p:sp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4211638" y="4019550"/>
            <a:ext cx="4248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latin typeface="方正苏新诗柳楷简体" pitchFamily="2" charset="-122"/>
                <a:ea typeface="方正苏新诗柳楷简体" pitchFamily="2" charset="-122"/>
              </a:rPr>
              <a:t>可以减少对摩擦力的需要</a:t>
            </a:r>
          </a:p>
        </p:txBody>
      </p: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4211638" y="5243513"/>
            <a:ext cx="47879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latin typeface="方正苏新诗柳楷简体" pitchFamily="2" charset="-122"/>
                <a:ea typeface="方正苏新诗柳楷简体" pitchFamily="2" charset="-122"/>
              </a:rPr>
              <a:t>需要改造铁路，设计施工难度大</a:t>
            </a:r>
          </a:p>
        </p:txBody>
      </p:sp>
      <p:pic>
        <p:nvPicPr>
          <p:cNvPr id="215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376363"/>
            <a:ext cx="3887787" cy="291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 autoUpdateAnimBg="0"/>
      <p:bldP spid="36869" grpId="0" autoUpdateAnimBg="0"/>
      <p:bldP spid="36870" grpId="0" autoUpdateAnimBg="0"/>
      <p:bldP spid="36871" grpId="0" autoUpdateAnimBg="0"/>
      <p:bldP spid="36872" grpId="0" autoUpdateAnimBg="0"/>
      <p:bldP spid="3687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zh-CN" altLang="en-US">
                <a:solidFill>
                  <a:srgbClr val="0000FF"/>
                </a:solidFill>
              </a:rPr>
              <a:t>研究与讨论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165029" y="1529309"/>
            <a:ext cx="5979519" cy="602703"/>
          </a:xfr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rmAutofit lnSpcReduction="10000"/>
          </a:bodyPr>
          <a:lstStyle/>
          <a:p>
            <a:pPr marL="0" indent="0" fontAlgn="auto">
              <a:spcAft>
                <a:spcPts val="0"/>
              </a:spcAft>
              <a:buClr>
                <a:schemeClr val="accent1"/>
              </a:buClr>
              <a:buFont typeface="Wingdings 2"/>
              <a:buNone/>
              <a:defRPr/>
            </a:pPr>
            <a:r>
              <a:rPr lang="en-US" altLang="zh-CN" sz="3600" b="1" kern="120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+mn-ea"/>
                <a:cs typeface="+mn-cs"/>
              </a:rPr>
              <a:t>?</a:t>
            </a:r>
            <a:r>
              <a:rPr lang="zh-CN" sz="2800" kern="1200" dirty="0">
                <a:latin typeface="+mn-lt"/>
                <a:ea typeface="+mn-ea"/>
                <a:cs typeface="+mn-cs"/>
              </a:rPr>
              <a:t>若火车速度与设计速度不同会怎样？</a:t>
            </a:r>
            <a:endParaRPr lang="zh-CN" altLang="zh-CN" sz="28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5745163" y="4043363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>
                <a:latin typeface="方正苏新诗柳楷简体" pitchFamily="2" charset="-122"/>
                <a:ea typeface="方正苏新诗柳楷简体" pitchFamily="2" charset="-122"/>
              </a:rPr>
              <a:t>外侧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8172450" y="4514850"/>
            <a:ext cx="8636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>
                <a:latin typeface="方正苏新诗柳楷简体" pitchFamily="2" charset="-122"/>
                <a:ea typeface="方正苏新诗柳楷简体" pitchFamily="2" charset="-122"/>
              </a:rPr>
              <a:t>内侧</a:t>
            </a:r>
          </a:p>
        </p:txBody>
      </p:sp>
      <p:grpSp>
        <p:nvGrpSpPr>
          <p:cNvPr id="23558" name="Group 6"/>
          <p:cNvGrpSpPr>
            <a:grpSpLocks/>
          </p:cNvGrpSpPr>
          <p:nvPr/>
        </p:nvGrpSpPr>
        <p:grpSpPr bwMode="auto">
          <a:xfrm rot="634643">
            <a:off x="6451600" y="1978025"/>
            <a:ext cx="2092325" cy="2751138"/>
            <a:chOff x="0" y="0"/>
            <a:chExt cx="862" cy="1134"/>
          </a:xfrm>
        </p:grpSpPr>
        <p:sp>
          <p:nvSpPr>
            <p:cNvPr id="23559" name="Rectangle 7"/>
            <p:cNvSpPr>
              <a:spLocks noChangeArrowheads="1"/>
            </p:cNvSpPr>
            <p:nvPr/>
          </p:nvSpPr>
          <p:spPr bwMode="auto">
            <a:xfrm>
              <a:off x="590" y="907"/>
              <a:ext cx="136" cy="1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23560" name="Rectangle 8"/>
            <p:cNvSpPr>
              <a:spLocks noChangeArrowheads="1"/>
            </p:cNvSpPr>
            <p:nvPr/>
          </p:nvSpPr>
          <p:spPr bwMode="auto">
            <a:xfrm>
              <a:off x="146" y="907"/>
              <a:ext cx="136" cy="1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23561" name="AutoShape 9"/>
            <p:cNvSpPr>
              <a:spLocks noChangeArrowheads="1"/>
            </p:cNvSpPr>
            <p:nvPr/>
          </p:nvSpPr>
          <p:spPr bwMode="auto">
            <a:xfrm>
              <a:off x="0" y="0"/>
              <a:ext cx="862" cy="90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23562" name="AutoShape 10"/>
            <p:cNvSpPr>
              <a:spLocks noChangeArrowheads="1"/>
            </p:cNvSpPr>
            <p:nvPr/>
          </p:nvSpPr>
          <p:spPr bwMode="auto">
            <a:xfrm>
              <a:off x="272" y="46"/>
              <a:ext cx="318" cy="81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23563" name="AutoShape 11"/>
            <p:cNvSpPr>
              <a:spLocks noChangeArrowheads="1"/>
            </p:cNvSpPr>
            <p:nvPr/>
          </p:nvSpPr>
          <p:spPr bwMode="auto">
            <a:xfrm>
              <a:off x="297" y="80"/>
              <a:ext cx="268" cy="75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23564" name="Oval 12"/>
            <p:cNvSpPr>
              <a:spLocks noChangeArrowheads="1"/>
            </p:cNvSpPr>
            <p:nvPr/>
          </p:nvSpPr>
          <p:spPr bwMode="auto">
            <a:xfrm>
              <a:off x="415" y="502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17421" name="Rectangle 13"/>
            <p:cNvSpPr>
              <a:spLocks noChangeArrowheads="1"/>
            </p:cNvSpPr>
            <p:nvPr/>
          </p:nvSpPr>
          <p:spPr bwMode="auto">
            <a:xfrm>
              <a:off x="181" y="998"/>
              <a:ext cx="46" cy="13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422" name="Rectangle 14"/>
            <p:cNvSpPr>
              <a:spLocks noChangeArrowheads="1"/>
            </p:cNvSpPr>
            <p:nvPr/>
          </p:nvSpPr>
          <p:spPr bwMode="auto">
            <a:xfrm>
              <a:off x="635" y="997"/>
              <a:ext cx="46" cy="135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567" name="Rectangle 15"/>
            <p:cNvSpPr>
              <a:spLocks noChangeArrowheads="1"/>
            </p:cNvSpPr>
            <p:nvPr/>
          </p:nvSpPr>
          <p:spPr bwMode="auto">
            <a:xfrm>
              <a:off x="272" y="917"/>
              <a:ext cx="318" cy="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</p:grpSp>
      <p:grpSp>
        <p:nvGrpSpPr>
          <p:cNvPr id="23568" name="Group 16"/>
          <p:cNvGrpSpPr>
            <a:grpSpLocks/>
          </p:cNvGrpSpPr>
          <p:nvPr/>
        </p:nvGrpSpPr>
        <p:grpSpPr bwMode="auto">
          <a:xfrm rot="-487806">
            <a:off x="5451475" y="4899025"/>
            <a:ext cx="2422525" cy="222250"/>
            <a:chOff x="0" y="0"/>
            <a:chExt cx="1905" cy="92"/>
          </a:xfrm>
        </p:grpSpPr>
        <p:sp>
          <p:nvSpPr>
            <p:cNvPr id="23569" name="Line 17"/>
            <p:cNvSpPr>
              <a:spLocks noChangeShapeType="1"/>
            </p:cNvSpPr>
            <p:nvPr/>
          </p:nvSpPr>
          <p:spPr bwMode="auto">
            <a:xfrm rot="1039080" flipV="1">
              <a:off x="26" y="0"/>
              <a:ext cx="186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0" name="Rectangle 18" descr="浅色上对角线"/>
            <p:cNvSpPr>
              <a:spLocks noChangeArrowheads="1"/>
            </p:cNvSpPr>
            <p:nvPr/>
          </p:nvSpPr>
          <p:spPr bwMode="auto">
            <a:xfrm rot="1039081">
              <a:off x="0" y="16"/>
              <a:ext cx="1905" cy="7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</p:grpSp>
      <p:grpSp>
        <p:nvGrpSpPr>
          <p:cNvPr id="23571" name="Group 19"/>
          <p:cNvGrpSpPr>
            <a:grpSpLocks/>
          </p:cNvGrpSpPr>
          <p:nvPr/>
        </p:nvGrpSpPr>
        <p:grpSpPr bwMode="auto">
          <a:xfrm rot="591313">
            <a:off x="6524625" y="4603750"/>
            <a:ext cx="285750" cy="292100"/>
            <a:chOff x="0" y="0"/>
            <a:chExt cx="337" cy="388"/>
          </a:xfrm>
        </p:grpSpPr>
        <p:sp>
          <p:nvSpPr>
            <p:cNvPr id="23572" name="Rectangle 20"/>
            <p:cNvSpPr>
              <a:spLocks noChangeArrowheads="1"/>
            </p:cNvSpPr>
            <p:nvPr/>
          </p:nvSpPr>
          <p:spPr bwMode="auto">
            <a:xfrm>
              <a:off x="78" y="0"/>
              <a:ext cx="181" cy="9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23573" name="AutoShape 21"/>
            <p:cNvSpPr>
              <a:spLocks noChangeArrowheads="1"/>
            </p:cNvSpPr>
            <p:nvPr/>
          </p:nvSpPr>
          <p:spPr bwMode="auto">
            <a:xfrm>
              <a:off x="123" y="80"/>
              <a:ext cx="91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10 w 21600"/>
                <a:gd name="T13" fmla="*/ 4472 h 21600"/>
                <a:gd name="T14" fmla="*/ 17090 w 21600"/>
                <a:gd name="T15" fmla="*/ 1712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4" name="AutoShape 22"/>
            <p:cNvSpPr>
              <a:spLocks noChangeArrowheads="1"/>
            </p:cNvSpPr>
            <p:nvPr/>
          </p:nvSpPr>
          <p:spPr bwMode="auto">
            <a:xfrm flipV="1">
              <a:off x="0" y="297"/>
              <a:ext cx="337" cy="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345 w 21600"/>
                <a:gd name="T13" fmla="*/ 6409 h 21600"/>
                <a:gd name="T14" fmla="*/ 15255 w 21600"/>
                <a:gd name="T15" fmla="*/ 151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9101" y="21600"/>
                  </a:lnTo>
                  <a:lnTo>
                    <a:pt x="1249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3575" name="Group 23"/>
          <p:cNvGrpSpPr>
            <a:grpSpLocks/>
          </p:cNvGrpSpPr>
          <p:nvPr/>
        </p:nvGrpSpPr>
        <p:grpSpPr bwMode="auto">
          <a:xfrm rot="591313">
            <a:off x="7661275" y="4799013"/>
            <a:ext cx="285750" cy="292100"/>
            <a:chOff x="0" y="0"/>
            <a:chExt cx="337" cy="388"/>
          </a:xfrm>
        </p:grpSpPr>
        <p:sp>
          <p:nvSpPr>
            <p:cNvPr id="23576" name="Rectangle 24"/>
            <p:cNvSpPr>
              <a:spLocks noChangeArrowheads="1"/>
            </p:cNvSpPr>
            <p:nvPr/>
          </p:nvSpPr>
          <p:spPr bwMode="auto">
            <a:xfrm>
              <a:off x="78" y="0"/>
              <a:ext cx="181" cy="9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23577" name="AutoShape 25"/>
            <p:cNvSpPr>
              <a:spLocks noChangeArrowheads="1"/>
            </p:cNvSpPr>
            <p:nvPr/>
          </p:nvSpPr>
          <p:spPr bwMode="auto">
            <a:xfrm>
              <a:off x="123" y="80"/>
              <a:ext cx="91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10 w 21600"/>
                <a:gd name="T13" fmla="*/ 4472 h 21600"/>
                <a:gd name="T14" fmla="*/ 17090 w 21600"/>
                <a:gd name="T15" fmla="*/ 1712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8" name="AutoShape 26"/>
            <p:cNvSpPr>
              <a:spLocks noChangeArrowheads="1"/>
            </p:cNvSpPr>
            <p:nvPr/>
          </p:nvSpPr>
          <p:spPr bwMode="auto">
            <a:xfrm flipV="1">
              <a:off x="0" y="297"/>
              <a:ext cx="337" cy="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345 w 21600"/>
                <a:gd name="T13" fmla="*/ 6409 h 21600"/>
                <a:gd name="T14" fmla="*/ 15255 w 21600"/>
                <a:gd name="T15" fmla="*/ 151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9101" y="21600"/>
                  </a:lnTo>
                  <a:lnTo>
                    <a:pt x="1249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3579" name="Line 27"/>
          <p:cNvSpPr>
            <a:spLocks noChangeShapeType="1"/>
          </p:cNvSpPr>
          <p:nvPr/>
        </p:nvSpPr>
        <p:spPr bwMode="auto">
          <a:xfrm flipV="1">
            <a:off x="5499100" y="5091113"/>
            <a:ext cx="22987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80" name="Rectangle 28" descr="浅色上对角线"/>
          <p:cNvSpPr>
            <a:spLocks noChangeArrowheads="1"/>
          </p:cNvSpPr>
          <p:nvPr/>
        </p:nvSpPr>
        <p:spPr bwMode="auto">
          <a:xfrm>
            <a:off x="5505450" y="5110163"/>
            <a:ext cx="2306638" cy="16827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>
              <a:ea typeface="方正启体简体" pitchFamily="65" charset="-122"/>
            </a:endParaRPr>
          </a:p>
        </p:txBody>
      </p:sp>
      <p:grpSp>
        <p:nvGrpSpPr>
          <p:cNvPr id="17437" name="Group 29"/>
          <p:cNvGrpSpPr>
            <a:grpSpLocks/>
          </p:cNvGrpSpPr>
          <p:nvPr/>
        </p:nvGrpSpPr>
        <p:grpSpPr bwMode="auto">
          <a:xfrm>
            <a:off x="7521575" y="1462088"/>
            <a:ext cx="1081088" cy="3455987"/>
            <a:chOff x="0" y="0"/>
            <a:chExt cx="681" cy="2177"/>
          </a:xfrm>
        </p:grpSpPr>
        <p:sp>
          <p:nvSpPr>
            <p:cNvPr id="23582" name="Line 30"/>
            <p:cNvSpPr>
              <a:spLocks noChangeShapeType="1"/>
            </p:cNvSpPr>
            <p:nvPr/>
          </p:nvSpPr>
          <p:spPr bwMode="auto">
            <a:xfrm>
              <a:off x="233" y="0"/>
              <a:ext cx="10" cy="10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3" name="Line 31"/>
            <p:cNvSpPr>
              <a:spLocks noChangeShapeType="1"/>
            </p:cNvSpPr>
            <p:nvPr/>
          </p:nvSpPr>
          <p:spPr bwMode="auto">
            <a:xfrm flipV="1">
              <a:off x="0" y="1089"/>
              <a:ext cx="256" cy="10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4" name="Line 32"/>
            <p:cNvSpPr>
              <a:spLocks noChangeShapeType="1"/>
            </p:cNvSpPr>
            <p:nvPr/>
          </p:nvSpPr>
          <p:spPr bwMode="auto">
            <a:xfrm>
              <a:off x="0" y="1107"/>
              <a:ext cx="27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5" name="Text Box 33"/>
            <p:cNvSpPr txBox="1">
              <a:spLocks noChangeArrowheads="1"/>
            </p:cNvSpPr>
            <p:nvPr/>
          </p:nvSpPr>
          <p:spPr bwMode="auto">
            <a:xfrm>
              <a:off x="272" y="907"/>
              <a:ext cx="40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800" i="1">
                  <a:solidFill>
                    <a:schemeClr val="accent2"/>
                  </a:solidFill>
                  <a:latin typeface="Times New Roman" pitchFamily="18" charset="0"/>
                </a:rPr>
                <a:t>F</a:t>
              </a:r>
              <a:endParaRPr lang="zh-CN" altLang="zh-CN" sz="2800" i="1" baseline="-2500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</p:grpSp>
      <p:sp>
        <p:nvSpPr>
          <p:cNvPr id="23586" name="Arc 34"/>
          <p:cNvSpPr>
            <a:spLocks/>
          </p:cNvSpPr>
          <p:nvPr/>
        </p:nvSpPr>
        <p:spPr bwMode="auto">
          <a:xfrm>
            <a:off x="7059613" y="4967288"/>
            <a:ext cx="720725" cy="114300"/>
          </a:xfrm>
          <a:custGeom>
            <a:avLst/>
            <a:gdLst>
              <a:gd name="T0" fmla="*/ 2147483647 w 21600"/>
              <a:gd name="T1" fmla="*/ 2147483647 h 3438"/>
              <a:gd name="T2" fmla="*/ 2147483647 w 21600"/>
              <a:gd name="T3" fmla="*/ 0 h 3438"/>
              <a:gd name="T4" fmla="*/ 2147483647 w 21600"/>
              <a:gd name="T5" fmla="*/ 2147483647 h 343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438" fill="none" extrusionOk="0">
                <a:moveTo>
                  <a:pt x="1" y="3438"/>
                </a:moveTo>
                <a:cubicBezTo>
                  <a:pt x="0" y="3344"/>
                  <a:pt x="0" y="3250"/>
                  <a:pt x="0" y="3157"/>
                </a:cubicBezTo>
                <a:cubicBezTo>
                  <a:pt x="-1" y="2100"/>
                  <a:pt x="77" y="1045"/>
                  <a:pt x="231" y="-1"/>
                </a:cubicBezTo>
              </a:path>
              <a:path w="21600" h="3438" stroke="0" extrusionOk="0">
                <a:moveTo>
                  <a:pt x="1" y="3438"/>
                </a:moveTo>
                <a:cubicBezTo>
                  <a:pt x="0" y="3344"/>
                  <a:pt x="0" y="3250"/>
                  <a:pt x="0" y="3157"/>
                </a:cubicBezTo>
                <a:cubicBezTo>
                  <a:pt x="-1" y="2100"/>
                  <a:pt x="77" y="1045"/>
                  <a:pt x="231" y="-1"/>
                </a:cubicBezTo>
                <a:lnTo>
                  <a:pt x="21600" y="3157"/>
                </a:lnTo>
                <a:lnTo>
                  <a:pt x="1" y="3438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87" name="Text Box 35"/>
          <p:cNvSpPr txBox="1">
            <a:spLocks noChangeArrowheads="1"/>
          </p:cNvSpPr>
          <p:nvPr/>
        </p:nvSpPr>
        <p:spPr bwMode="auto">
          <a:xfrm>
            <a:off x="5365750" y="4745038"/>
            <a:ext cx="43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l-GR" altLang="en-US" sz="2400" i="1">
                <a:latin typeface="Times New Roman" pitchFamily="18" charset="0"/>
              </a:rPr>
              <a:t>θ</a:t>
            </a:r>
          </a:p>
        </p:txBody>
      </p:sp>
      <p:sp>
        <p:nvSpPr>
          <p:cNvPr id="17444" name="Rectangle 36"/>
          <p:cNvSpPr>
            <a:spLocks noChangeArrowheads="1"/>
          </p:cNvSpPr>
          <p:nvPr/>
        </p:nvSpPr>
        <p:spPr bwMode="auto">
          <a:xfrm>
            <a:off x="611188" y="2952750"/>
            <a:ext cx="4032250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C00000"/>
                </a:solidFill>
                <a:ea typeface="方正启体简体" pitchFamily="65" charset="-122"/>
              </a:rPr>
              <a:t>过大时</a:t>
            </a:r>
            <a:r>
              <a:rPr lang="zh-CN" altLang="en-US" sz="2400">
                <a:ea typeface="方正启体简体" pitchFamily="65" charset="-122"/>
              </a:rPr>
              <a:t>：</a:t>
            </a:r>
          </a:p>
          <a:p>
            <a:r>
              <a:rPr lang="zh-CN" altLang="en-US" sz="2400">
                <a:ea typeface="方正启体简体" pitchFamily="65" charset="-122"/>
              </a:rPr>
              <a:t>外侧轨道与轮之间有弹力</a:t>
            </a:r>
          </a:p>
          <a:p>
            <a:r>
              <a:rPr lang="zh-CN" altLang="en-US" sz="2400">
                <a:solidFill>
                  <a:srgbClr val="C00000"/>
                </a:solidFill>
                <a:ea typeface="方正启体简体" pitchFamily="65" charset="-122"/>
              </a:rPr>
              <a:t>过小时</a:t>
            </a:r>
            <a:r>
              <a:rPr lang="zh-CN" altLang="en-US" sz="2400">
                <a:solidFill>
                  <a:srgbClr val="000000"/>
                </a:solidFill>
                <a:ea typeface="方正启体简体" pitchFamily="65" charset="-122"/>
              </a:rPr>
              <a:t>：</a:t>
            </a:r>
          </a:p>
          <a:p>
            <a:r>
              <a:rPr lang="zh-CN" altLang="en-US" sz="2400">
                <a:solidFill>
                  <a:srgbClr val="000000"/>
                </a:solidFill>
                <a:ea typeface="方正启体简体" pitchFamily="65" charset="-122"/>
              </a:rPr>
              <a:t>内侧轨道与轮之间有弹力</a:t>
            </a:r>
          </a:p>
        </p:txBody>
      </p:sp>
      <p:sp>
        <p:nvSpPr>
          <p:cNvPr id="17446" name="Text Box 38"/>
          <p:cNvSpPr txBox="1">
            <a:spLocks noChangeArrowheads="1"/>
          </p:cNvSpPr>
          <p:nvPr/>
        </p:nvSpPr>
        <p:spPr bwMode="auto">
          <a:xfrm>
            <a:off x="611188" y="2105025"/>
            <a:ext cx="48958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latin typeface="方正苏新诗柳楷简体" pitchFamily="2" charset="-122"/>
                <a:ea typeface="方正苏新诗柳楷简体" pitchFamily="2" charset="-122"/>
              </a:rPr>
              <a:t>需要轮缘提供额外的弹力满足向心力的需求</a:t>
            </a:r>
          </a:p>
        </p:txBody>
      </p:sp>
      <p:grpSp>
        <p:nvGrpSpPr>
          <p:cNvPr id="17447" name="Group 39"/>
          <p:cNvGrpSpPr>
            <a:grpSpLocks/>
          </p:cNvGrpSpPr>
          <p:nvPr/>
        </p:nvGrpSpPr>
        <p:grpSpPr bwMode="auto">
          <a:xfrm rot="-325021">
            <a:off x="6786563" y="4549775"/>
            <a:ext cx="1873250" cy="736600"/>
            <a:chOff x="0" y="0"/>
            <a:chExt cx="1180" cy="464"/>
          </a:xfrm>
        </p:grpSpPr>
        <p:sp>
          <p:nvSpPr>
            <p:cNvPr id="23591" name="Line 40"/>
            <p:cNvSpPr>
              <a:spLocks noChangeShapeType="1"/>
            </p:cNvSpPr>
            <p:nvPr/>
          </p:nvSpPr>
          <p:spPr bwMode="auto">
            <a:xfrm>
              <a:off x="0" y="0"/>
              <a:ext cx="586" cy="15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2" name="Text Box 41"/>
            <p:cNvSpPr txBox="1">
              <a:spLocks noChangeArrowheads="1"/>
            </p:cNvSpPr>
            <p:nvPr/>
          </p:nvSpPr>
          <p:spPr bwMode="auto">
            <a:xfrm>
              <a:off x="499" y="137"/>
              <a:ext cx="68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800" i="1">
                  <a:solidFill>
                    <a:srgbClr val="0000FF"/>
                  </a:solidFill>
                  <a:latin typeface="Times New Roman" pitchFamily="18" charset="0"/>
                </a:rPr>
                <a:t>F</a:t>
              </a:r>
              <a:r>
                <a:rPr lang="zh-CN" altLang="zh-CN" sz="2800" i="1" baseline="-25000">
                  <a:solidFill>
                    <a:srgbClr val="0000FF"/>
                  </a:solidFill>
                  <a:latin typeface="Times New Roman" pitchFamily="18" charset="0"/>
                </a:rPr>
                <a:t>N</a:t>
              </a:r>
              <a:r>
                <a:rPr lang="zh-CN" altLang="zh-CN" sz="2800" i="1">
                  <a:solidFill>
                    <a:srgbClr val="0000FF"/>
                  </a:solidFill>
                  <a:latin typeface="Times New Roman" pitchFamily="18" charset="0"/>
                </a:rPr>
                <a:t>`</a:t>
              </a:r>
            </a:p>
          </p:txBody>
        </p:sp>
      </p:grpSp>
      <p:grpSp>
        <p:nvGrpSpPr>
          <p:cNvPr id="17450" name="Group 42"/>
          <p:cNvGrpSpPr>
            <a:grpSpLocks/>
          </p:cNvGrpSpPr>
          <p:nvPr/>
        </p:nvGrpSpPr>
        <p:grpSpPr bwMode="auto">
          <a:xfrm rot="-694510">
            <a:off x="6694488" y="4552950"/>
            <a:ext cx="1081087" cy="519113"/>
            <a:chOff x="0" y="0"/>
            <a:chExt cx="681" cy="327"/>
          </a:xfrm>
        </p:grpSpPr>
        <p:sp>
          <p:nvSpPr>
            <p:cNvPr id="23594" name="Line 43"/>
            <p:cNvSpPr>
              <a:spLocks noChangeShapeType="1"/>
            </p:cNvSpPr>
            <p:nvPr/>
          </p:nvSpPr>
          <p:spPr bwMode="auto">
            <a:xfrm flipH="1" flipV="1">
              <a:off x="408" y="136"/>
              <a:ext cx="227" cy="9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5" name="Text Box 44"/>
            <p:cNvSpPr txBox="1">
              <a:spLocks noChangeArrowheads="1"/>
            </p:cNvSpPr>
            <p:nvPr/>
          </p:nvSpPr>
          <p:spPr bwMode="auto">
            <a:xfrm>
              <a:off x="0" y="0"/>
              <a:ext cx="68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800" i="1">
                  <a:solidFill>
                    <a:srgbClr val="0000FF"/>
                  </a:solidFill>
                  <a:latin typeface="Times New Roman" pitchFamily="18" charset="0"/>
                </a:rPr>
                <a:t>F</a:t>
              </a:r>
              <a:r>
                <a:rPr lang="zh-CN" altLang="zh-CN" sz="2800" i="1" baseline="-25000">
                  <a:solidFill>
                    <a:srgbClr val="0000FF"/>
                  </a:solidFill>
                  <a:latin typeface="Times New Roman" pitchFamily="18" charset="0"/>
                </a:rPr>
                <a:t>N</a:t>
              </a:r>
              <a:r>
                <a:rPr lang="zh-CN" altLang="zh-CN" sz="2800" i="1">
                  <a:solidFill>
                    <a:srgbClr val="0000FF"/>
                  </a:solidFill>
                  <a:latin typeface="Times New Roman" pitchFamily="18" charset="0"/>
                </a:rPr>
                <a:t>`</a:t>
              </a:r>
            </a:p>
          </p:txBody>
        </p:sp>
      </p:grpSp>
      <p:sp>
        <p:nvSpPr>
          <p:cNvPr id="17453" name="Text Box 45"/>
          <p:cNvSpPr txBox="1">
            <a:spLocks noChangeArrowheads="1"/>
          </p:cNvSpPr>
          <p:nvPr/>
        </p:nvSpPr>
        <p:spPr bwMode="auto">
          <a:xfrm>
            <a:off x="154429" y="4595815"/>
            <a:ext cx="5019803" cy="1015663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sz="32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方正启体简体" pitchFamily="65" charset="-122"/>
              </a:rPr>
              <a:t>?</a:t>
            </a:r>
            <a:r>
              <a:rPr lang="zh-CN" dirty="0" smtClean="0">
                <a:latin typeface="方正启体简体" pitchFamily="65" charset="-122"/>
                <a:ea typeface="方正启体简体" pitchFamily="65" charset="-122"/>
              </a:rPr>
              <a:t>若</a:t>
            </a:r>
            <a:r>
              <a:rPr lang="zh-CN" dirty="0">
                <a:latin typeface="方正启体简体" pitchFamily="65" charset="-122"/>
                <a:ea typeface="方正启体简体" pitchFamily="65" charset="-122"/>
              </a:rPr>
              <a:t>火车车轮无轮缘，火车速度过大或过小时将向哪侧运动？</a:t>
            </a:r>
          </a:p>
        </p:txBody>
      </p:sp>
      <p:sp>
        <p:nvSpPr>
          <p:cNvPr id="17454" name="Rectangle 46"/>
          <p:cNvSpPr>
            <a:spLocks noChangeArrowheads="1"/>
          </p:cNvSpPr>
          <p:nvPr/>
        </p:nvSpPr>
        <p:spPr bwMode="auto">
          <a:xfrm rot="643804">
            <a:off x="7697788" y="4403725"/>
            <a:ext cx="85725" cy="4254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7455" name="Rectangle 47"/>
          <p:cNvSpPr>
            <a:spLocks noChangeArrowheads="1"/>
          </p:cNvSpPr>
          <p:nvPr/>
        </p:nvSpPr>
        <p:spPr bwMode="auto">
          <a:xfrm>
            <a:off x="611188" y="5583238"/>
            <a:ext cx="4562475" cy="95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C00000"/>
                </a:solidFill>
                <a:latin typeface="方正启体简体" pitchFamily="65" charset="-122"/>
                <a:ea typeface="方正启体简体" pitchFamily="65" charset="-122"/>
              </a:rPr>
              <a:t>过大时</a:t>
            </a:r>
            <a:r>
              <a:rPr lang="zh-CN" altLang="en-US" sz="2800">
                <a:latin typeface="方正启体简体" pitchFamily="65" charset="-122"/>
                <a:ea typeface="方正启体简体" pitchFamily="65" charset="-122"/>
              </a:rPr>
              <a:t>：火车向外侧运动</a:t>
            </a:r>
          </a:p>
          <a:p>
            <a:r>
              <a:rPr lang="zh-CN" altLang="en-US" sz="2800">
                <a:solidFill>
                  <a:srgbClr val="C00000"/>
                </a:solidFill>
                <a:latin typeface="方正启体简体" pitchFamily="65" charset="-122"/>
                <a:ea typeface="方正启体简体" pitchFamily="65" charset="-122"/>
              </a:rPr>
              <a:t>过小时</a:t>
            </a:r>
            <a:r>
              <a:rPr lang="zh-CN" altLang="en-US" sz="2800">
                <a:latin typeface="方正启体简体" pitchFamily="65" charset="-122"/>
                <a:ea typeface="方正启体简体" pitchFamily="65" charset="-122"/>
              </a:rPr>
              <a:t>：火车向内侧运动</a:t>
            </a:r>
            <a:endParaRPr lang="zh-CN" altLang="zh-CN" sz="2800"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17456" name="Rectangle 48"/>
          <p:cNvSpPr>
            <a:spLocks noChangeArrowheads="1"/>
          </p:cNvSpPr>
          <p:nvPr/>
        </p:nvSpPr>
        <p:spPr bwMode="auto">
          <a:xfrm rot="643173">
            <a:off x="6788150" y="4248150"/>
            <a:ext cx="85725" cy="4254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grpSp>
        <p:nvGrpSpPr>
          <p:cNvPr id="23600" name="Group 49"/>
          <p:cNvGrpSpPr>
            <a:grpSpLocks/>
          </p:cNvGrpSpPr>
          <p:nvPr/>
        </p:nvGrpSpPr>
        <p:grpSpPr bwMode="auto">
          <a:xfrm>
            <a:off x="7521575" y="1246188"/>
            <a:ext cx="1009650" cy="3714750"/>
            <a:chOff x="0" y="0"/>
            <a:chExt cx="636" cy="2340"/>
          </a:xfrm>
        </p:grpSpPr>
        <p:sp>
          <p:nvSpPr>
            <p:cNvPr id="23601" name="Line 50"/>
            <p:cNvSpPr>
              <a:spLocks noChangeShapeType="1"/>
            </p:cNvSpPr>
            <p:nvPr/>
          </p:nvSpPr>
          <p:spPr bwMode="auto">
            <a:xfrm flipH="1">
              <a:off x="0" y="1253"/>
              <a:ext cx="9" cy="10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2" name="Line 51"/>
            <p:cNvSpPr>
              <a:spLocks noChangeShapeType="1"/>
            </p:cNvSpPr>
            <p:nvPr/>
          </p:nvSpPr>
          <p:spPr bwMode="auto">
            <a:xfrm flipV="1">
              <a:off x="12" y="91"/>
              <a:ext cx="215" cy="1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3" name="Text Box 52"/>
            <p:cNvSpPr txBox="1">
              <a:spLocks noChangeArrowheads="1"/>
            </p:cNvSpPr>
            <p:nvPr/>
          </p:nvSpPr>
          <p:spPr bwMode="auto">
            <a:xfrm>
              <a:off x="227" y="0"/>
              <a:ext cx="40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800" i="1">
                  <a:latin typeface="Times New Roman" pitchFamily="18" charset="0"/>
                </a:rPr>
                <a:t>F</a:t>
              </a:r>
              <a:r>
                <a:rPr lang="zh-CN" altLang="zh-CN" sz="2800" i="1" baseline="-25000"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23604" name="Text Box 53"/>
            <p:cNvSpPr txBox="1">
              <a:spLocks noChangeArrowheads="1"/>
            </p:cNvSpPr>
            <p:nvPr/>
          </p:nvSpPr>
          <p:spPr bwMode="auto">
            <a:xfrm>
              <a:off x="0" y="1905"/>
              <a:ext cx="40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800" i="1">
                  <a:solidFill>
                    <a:srgbClr val="FFFF00"/>
                  </a:solidFill>
                  <a:latin typeface="Times New Roman" pitchFamily="18" charset="0"/>
                </a:rPr>
                <a:t>mg</a:t>
              </a:r>
              <a:endParaRPr lang="zh-CN" altLang="zh-CN" sz="2800" i="1" baseline="-25000">
                <a:solidFill>
                  <a:srgbClr val="FFFF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7462" name="Group 54"/>
          <p:cNvGrpSpPr>
            <a:grpSpLocks/>
          </p:cNvGrpSpPr>
          <p:nvPr/>
        </p:nvGrpSpPr>
        <p:grpSpPr bwMode="auto">
          <a:xfrm>
            <a:off x="4738688" y="5445125"/>
            <a:ext cx="1704975" cy="528638"/>
            <a:chOff x="0" y="0"/>
            <a:chExt cx="1074" cy="333"/>
          </a:xfrm>
        </p:grpSpPr>
        <p:sp>
          <p:nvSpPr>
            <p:cNvPr id="23606" name="Line 55"/>
            <p:cNvSpPr>
              <a:spLocks noChangeShapeType="1"/>
            </p:cNvSpPr>
            <p:nvPr/>
          </p:nvSpPr>
          <p:spPr bwMode="auto">
            <a:xfrm flipH="1">
              <a:off x="0" y="232"/>
              <a:ext cx="4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7" name="Text Box 56"/>
            <p:cNvSpPr txBox="1">
              <a:spLocks noChangeArrowheads="1"/>
            </p:cNvSpPr>
            <p:nvPr/>
          </p:nvSpPr>
          <p:spPr bwMode="auto">
            <a:xfrm>
              <a:off x="479" y="0"/>
              <a:ext cx="595" cy="33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800">
                  <a:solidFill>
                    <a:srgbClr val="C00000"/>
                  </a:solidFill>
                  <a:latin typeface="方正苏新诗柳楷简体" pitchFamily="2" charset="-122"/>
                  <a:ea typeface="方正苏新诗柳楷简体" pitchFamily="2" charset="-122"/>
                </a:rPr>
                <a:t>离心</a:t>
              </a:r>
            </a:p>
          </p:txBody>
        </p:sp>
      </p:grpSp>
      <p:grpSp>
        <p:nvGrpSpPr>
          <p:cNvPr id="17465" name="Group 57"/>
          <p:cNvGrpSpPr>
            <a:grpSpLocks/>
          </p:cNvGrpSpPr>
          <p:nvPr/>
        </p:nvGrpSpPr>
        <p:grpSpPr bwMode="auto">
          <a:xfrm>
            <a:off x="4746625" y="6021388"/>
            <a:ext cx="1697038" cy="528637"/>
            <a:chOff x="0" y="0"/>
            <a:chExt cx="1069" cy="333"/>
          </a:xfrm>
        </p:grpSpPr>
        <p:sp>
          <p:nvSpPr>
            <p:cNvPr id="23609" name="Line 58"/>
            <p:cNvSpPr>
              <a:spLocks noChangeShapeType="1"/>
            </p:cNvSpPr>
            <p:nvPr/>
          </p:nvSpPr>
          <p:spPr bwMode="auto">
            <a:xfrm flipH="1">
              <a:off x="0" y="141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0" name="Text Box 59"/>
            <p:cNvSpPr txBox="1">
              <a:spLocks noChangeArrowheads="1"/>
            </p:cNvSpPr>
            <p:nvPr/>
          </p:nvSpPr>
          <p:spPr bwMode="auto">
            <a:xfrm>
              <a:off x="479" y="0"/>
              <a:ext cx="590" cy="33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800">
                  <a:solidFill>
                    <a:srgbClr val="C00000"/>
                  </a:solidFill>
                  <a:latin typeface="方正苏新诗柳楷简体" pitchFamily="2" charset="-122"/>
                  <a:ea typeface="方正苏新诗柳楷简体" pitchFamily="2" charset="-122"/>
                </a:rPr>
                <a:t>向心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4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4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0" dur="500"/>
                                        <p:tgtEl>
                                          <p:spTgt spid="17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5" dur="500"/>
                                        <p:tgtEl>
                                          <p:spTgt spid="17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44" grpId="0" autoUpdateAnimBg="0"/>
      <p:bldP spid="17446" grpId="0" autoUpdateAnimBg="0"/>
      <p:bldP spid="17455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304800"/>
            <a:ext cx="8540750" cy="838200"/>
          </a:xfrm>
        </p:spPr>
        <p:txBody>
          <a:bodyPr anchor="b"/>
          <a:lstStyle/>
          <a:p>
            <a:r>
              <a:rPr lang="zh-CN" altLang="en-US">
                <a:solidFill>
                  <a:srgbClr val="0000FF"/>
                </a:solidFill>
              </a:rPr>
              <a:t>向心、圆周、离心运动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1117600" y="2619375"/>
            <a:ext cx="7018338" cy="563563"/>
          </a:xfrm>
          <a:solidFill>
            <a:srgbClr val="FFFF99"/>
          </a:solidFill>
          <a:ln>
            <a:solidFill>
              <a:srgbClr val="FF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/>
          <a:p>
            <a:pPr marL="273050" indent="-273050" algn="ctr">
              <a:buFont typeface="Wingdings" pitchFamily="2" charset="2"/>
              <a:buNone/>
            </a:pPr>
            <a:r>
              <a:rPr lang="zh-CN" altLang="zh-CN">
                <a:solidFill>
                  <a:srgbClr val="00B0F0"/>
                </a:solidFill>
              </a:rPr>
              <a:t>“</a:t>
            </a:r>
            <a:r>
              <a:rPr lang="zh-CN" altLang="en-US">
                <a:solidFill>
                  <a:srgbClr val="00B0F0"/>
                </a:solidFill>
              </a:rPr>
              <a:t>供”“需”是否平衡</a:t>
            </a:r>
            <a:r>
              <a:rPr lang="zh-CN" altLang="en-US"/>
              <a:t>决定物体做何种运动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395288" y="1293813"/>
            <a:ext cx="863600" cy="9239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5400">
                <a:solidFill>
                  <a:srgbClr val="C00000"/>
                </a:solidFill>
                <a:latin typeface="汉仪颜楷繁" pitchFamily="49" charset="-122"/>
                <a:ea typeface="汉仪颜楷繁" pitchFamily="49" charset="-122"/>
              </a:rPr>
              <a:t>供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1330325" y="1268413"/>
            <a:ext cx="2449513" cy="955675"/>
          </a:xfrm>
          <a:prstGeom prst="rect">
            <a:avLst/>
          </a:prstGeom>
          <a:solidFill>
            <a:srgbClr val="FFFF99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rgbClr val="00B0F0"/>
                </a:solidFill>
                <a:latin typeface="方正启体简体" pitchFamily="65" charset="-122"/>
                <a:ea typeface="方正启体简体" pitchFamily="65" charset="-122"/>
              </a:rPr>
              <a:t>提供物体做圆周运动的力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4716463" y="1293813"/>
            <a:ext cx="863600" cy="9239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5400">
                <a:solidFill>
                  <a:srgbClr val="C00000"/>
                </a:solidFill>
                <a:latin typeface="汉仪颜楷繁" pitchFamily="49" charset="-122"/>
                <a:ea typeface="汉仪颜楷繁" pitchFamily="49" charset="-122"/>
              </a:rPr>
              <a:t>需</a:t>
            </a:r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5724525" y="1268413"/>
            <a:ext cx="2735263" cy="955675"/>
          </a:xfrm>
          <a:prstGeom prst="rect">
            <a:avLst/>
          </a:prstGeom>
          <a:solidFill>
            <a:srgbClr val="FFFF99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rgbClr val="00B0F0"/>
                </a:solidFill>
                <a:latin typeface="方正启体简体" pitchFamily="65" charset="-122"/>
                <a:ea typeface="方正启体简体" pitchFamily="65" charset="-122"/>
              </a:rPr>
              <a:t>物体做匀速圆周运动所需的力</a:t>
            </a:r>
          </a:p>
        </p:txBody>
      </p:sp>
      <p:grpSp>
        <p:nvGrpSpPr>
          <p:cNvPr id="18440" name="Group 8"/>
          <p:cNvGrpSpPr>
            <a:grpSpLocks/>
          </p:cNvGrpSpPr>
          <p:nvPr/>
        </p:nvGrpSpPr>
        <p:grpSpPr bwMode="auto">
          <a:xfrm>
            <a:off x="3492500" y="3411538"/>
            <a:ext cx="1428750" cy="1081087"/>
            <a:chOff x="0" y="0"/>
            <a:chExt cx="900" cy="681"/>
          </a:xfrm>
        </p:grpSpPr>
        <p:sp>
          <p:nvSpPr>
            <p:cNvPr id="24585" name="Text Box 9"/>
            <p:cNvSpPr txBox="1">
              <a:spLocks noChangeArrowheads="1"/>
            </p:cNvSpPr>
            <p:nvPr/>
          </p:nvSpPr>
          <p:spPr bwMode="auto">
            <a:xfrm>
              <a:off x="0" y="192"/>
              <a:ext cx="54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800" i="1">
                  <a:latin typeface="Times New Roman" pitchFamily="18" charset="0"/>
                </a:rPr>
                <a:t>F=</a:t>
              </a:r>
            </a:p>
          </p:txBody>
        </p:sp>
        <p:graphicFrame>
          <p:nvGraphicFramePr>
            <p:cNvPr id="24586" name="Object 10"/>
            <p:cNvGraphicFramePr>
              <a:graphicFrameLocks noChangeAspect="1"/>
            </p:cNvGraphicFramePr>
            <p:nvPr/>
          </p:nvGraphicFramePr>
          <p:xfrm>
            <a:off x="343" y="0"/>
            <a:ext cx="557" cy="6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02" r:id="rId3" imgW="343049" imgH="419282" progId="Equation.3">
                    <p:embed/>
                  </p:oleObj>
                </mc:Choice>
                <mc:Fallback>
                  <p:oleObj r:id="rId3" imgW="343049" imgH="419282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" y="0"/>
                          <a:ext cx="557" cy="6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581" name="AutoShape 13"/>
          <p:cNvSpPr>
            <a:spLocks noChangeArrowheads="1"/>
          </p:cNvSpPr>
          <p:nvPr/>
        </p:nvSpPr>
        <p:spPr bwMode="auto">
          <a:xfrm>
            <a:off x="5076825" y="3860800"/>
            <a:ext cx="358775" cy="288925"/>
          </a:xfrm>
          <a:prstGeom prst="rightArrow">
            <a:avLst>
              <a:gd name="adj1" fmla="val 50000"/>
              <a:gd name="adj2" fmla="val 3104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>
              <a:ea typeface="方正启体简体" pitchFamily="65" charset="-122"/>
            </a:endParaRPr>
          </a:p>
        </p:txBody>
      </p:sp>
      <p:grpSp>
        <p:nvGrpSpPr>
          <p:cNvPr id="18446" name="Group 14"/>
          <p:cNvGrpSpPr>
            <a:grpSpLocks/>
          </p:cNvGrpSpPr>
          <p:nvPr/>
        </p:nvGrpSpPr>
        <p:grpSpPr bwMode="auto">
          <a:xfrm>
            <a:off x="3492500" y="4292600"/>
            <a:ext cx="1428750" cy="1081088"/>
            <a:chOff x="0" y="0"/>
            <a:chExt cx="900" cy="681"/>
          </a:xfrm>
        </p:grpSpPr>
        <p:sp>
          <p:nvSpPr>
            <p:cNvPr id="24589" name="Text Box 15"/>
            <p:cNvSpPr txBox="1">
              <a:spLocks noChangeArrowheads="1"/>
            </p:cNvSpPr>
            <p:nvPr/>
          </p:nvSpPr>
          <p:spPr bwMode="auto">
            <a:xfrm>
              <a:off x="0" y="192"/>
              <a:ext cx="54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800" i="1">
                  <a:latin typeface="Times New Roman" pitchFamily="18" charset="0"/>
                </a:rPr>
                <a:t>F&lt;</a:t>
              </a:r>
            </a:p>
          </p:txBody>
        </p:sp>
        <p:graphicFrame>
          <p:nvGraphicFramePr>
            <p:cNvPr id="24590" name="Object 16"/>
            <p:cNvGraphicFramePr>
              <a:graphicFrameLocks noChangeAspect="1"/>
            </p:cNvGraphicFramePr>
            <p:nvPr/>
          </p:nvGraphicFramePr>
          <p:xfrm>
            <a:off x="343" y="0"/>
            <a:ext cx="557" cy="6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03" r:id="rId5" imgW="343049" imgH="419282" progId="Equation.3">
                    <p:embed/>
                  </p:oleObj>
                </mc:Choice>
                <mc:Fallback>
                  <p:oleObj r:id="rId5" imgW="343049" imgH="419282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" y="0"/>
                          <a:ext cx="557" cy="6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577" name="AutoShape 19"/>
          <p:cNvSpPr>
            <a:spLocks noChangeArrowheads="1"/>
          </p:cNvSpPr>
          <p:nvPr/>
        </p:nvSpPr>
        <p:spPr bwMode="auto">
          <a:xfrm>
            <a:off x="5076825" y="4741863"/>
            <a:ext cx="358775" cy="288925"/>
          </a:xfrm>
          <a:prstGeom prst="rightArrow">
            <a:avLst>
              <a:gd name="adj1" fmla="val 50000"/>
              <a:gd name="adj2" fmla="val 3104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>
              <a:ea typeface="方正启体简体" pitchFamily="65" charset="-122"/>
            </a:endParaRPr>
          </a:p>
        </p:txBody>
      </p:sp>
      <p:grpSp>
        <p:nvGrpSpPr>
          <p:cNvPr id="18452" name="Group 20"/>
          <p:cNvGrpSpPr>
            <a:grpSpLocks/>
          </p:cNvGrpSpPr>
          <p:nvPr/>
        </p:nvGrpSpPr>
        <p:grpSpPr bwMode="auto">
          <a:xfrm>
            <a:off x="3492500" y="5211763"/>
            <a:ext cx="1428750" cy="1081087"/>
            <a:chOff x="0" y="0"/>
            <a:chExt cx="900" cy="681"/>
          </a:xfrm>
        </p:grpSpPr>
        <p:sp>
          <p:nvSpPr>
            <p:cNvPr id="24593" name="Text Box 21"/>
            <p:cNvSpPr txBox="1">
              <a:spLocks noChangeArrowheads="1"/>
            </p:cNvSpPr>
            <p:nvPr/>
          </p:nvSpPr>
          <p:spPr bwMode="auto">
            <a:xfrm>
              <a:off x="0" y="192"/>
              <a:ext cx="54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800" i="1">
                  <a:latin typeface="Times New Roman" pitchFamily="18" charset="0"/>
                </a:rPr>
                <a:t>F&gt;</a:t>
              </a:r>
            </a:p>
          </p:txBody>
        </p:sp>
        <p:graphicFrame>
          <p:nvGraphicFramePr>
            <p:cNvPr id="24594" name="Object 22"/>
            <p:cNvGraphicFramePr>
              <a:graphicFrameLocks noChangeAspect="1"/>
            </p:cNvGraphicFramePr>
            <p:nvPr/>
          </p:nvGraphicFramePr>
          <p:xfrm>
            <a:off x="343" y="0"/>
            <a:ext cx="557" cy="6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04" r:id="rId6" imgW="343049" imgH="419282" progId="Equation.3">
                    <p:embed/>
                  </p:oleObj>
                </mc:Choice>
                <mc:Fallback>
                  <p:oleObj r:id="rId6" imgW="343049" imgH="419282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" y="0"/>
                          <a:ext cx="557" cy="6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573" name="AutoShape 25"/>
          <p:cNvSpPr>
            <a:spLocks noChangeArrowheads="1"/>
          </p:cNvSpPr>
          <p:nvPr/>
        </p:nvSpPr>
        <p:spPr bwMode="auto">
          <a:xfrm>
            <a:off x="5076825" y="5661025"/>
            <a:ext cx="358775" cy="288925"/>
          </a:xfrm>
          <a:prstGeom prst="rightArrow">
            <a:avLst>
              <a:gd name="adj1" fmla="val 50000"/>
              <a:gd name="adj2" fmla="val 3104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>
              <a:ea typeface="方正启体简体" pitchFamily="65" charset="-122"/>
            </a:endParaRPr>
          </a:p>
        </p:txBody>
      </p:sp>
      <p:sp>
        <p:nvSpPr>
          <p:cNvPr id="18458" name="未知"/>
          <p:cNvSpPr>
            <a:spLocks/>
          </p:cNvSpPr>
          <p:nvPr/>
        </p:nvSpPr>
        <p:spPr bwMode="auto">
          <a:xfrm>
            <a:off x="1908175" y="3716338"/>
            <a:ext cx="749300" cy="1428750"/>
          </a:xfrm>
          <a:custGeom>
            <a:avLst/>
            <a:gdLst>
              <a:gd name="T0" fmla="*/ 0 w 441"/>
              <a:gd name="T1" fmla="*/ 0 h 827"/>
              <a:gd name="T2" fmla="*/ 2147483647 w 441"/>
              <a:gd name="T3" fmla="*/ 2147483647 h 827"/>
              <a:gd name="T4" fmla="*/ 2147483647 w 441"/>
              <a:gd name="T5" fmla="*/ 2147483647 h 827"/>
              <a:gd name="T6" fmla="*/ 2147483647 w 441"/>
              <a:gd name="T7" fmla="*/ 2147483647 h 82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41" h="827">
                <a:moveTo>
                  <a:pt x="0" y="0"/>
                </a:moveTo>
                <a:cubicBezTo>
                  <a:pt x="124" y="49"/>
                  <a:pt x="245" y="87"/>
                  <a:pt x="317" y="182"/>
                </a:cubicBezTo>
                <a:cubicBezTo>
                  <a:pt x="389" y="277"/>
                  <a:pt x="441" y="461"/>
                  <a:pt x="430" y="568"/>
                </a:cubicBezTo>
                <a:cubicBezTo>
                  <a:pt x="419" y="675"/>
                  <a:pt x="286" y="773"/>
                  <a:pt x="248" y="827"/>
                </a:cubicBezTo>
              </a:path>
            </a:pathLst>
          </a:custGeom>
          <a:noFill/>
          <a:ln w="12700" cmpd="sng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2" name="未知"/>
          <p:cNvSpPr>
            <a:spLocks/>
          </p:cNvSpPr>
          <p:nvPr/>
        </p:nvSpPr>
        <p:spPr bwMode="auto">
          <a:xfrm rot="331938">
            <a:off x="1936750" y="3705225"/>
            <a:ext cx="1439863" cy="519113"/>
          </a:xfrm>
          <a:custGeom>
            <a:avLst/>
            <a:gdLst>
              <a:gd name="T0" fmla="*/ 0 w 907"/>
              <a:gd name="T1" fmla="*/ 2147483647 h 265"/>
              <a:gd name="T2" fmla="*/ 2147483647 w 907"/>
              <a:gd name="T3" fmla="*/ 2147483647 h 265"/>
              <a:gd name="T4" fmla="*/ 2147483647 w 907"/>
              <a:gd name="T5" fmla="*/ 2147483647 h 26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07" h="265">
                <a:moveTo>
                  <a:pt x="0" y="38"/>
                </a:moveTo>
                <a:cubicBezTo>
                  <a:pt x="196" y="19"/>
                  <a:pt x="393" y="0"/>
                  <a:pt x="544" y="38"/>
                </a:cubicBezTo>
                <a:cubicBezTo>
                  <a:pt x="695" y="76"/>
                  <a:pt x="801" y="170"/>
                  <a:pt x="907" y="265"/>
                </a:cubicBezTo>
              </a:path>
            </a:pathLst>
          </a:custGeom>
          <a:noFill/>
          <a:ln w="12700" cmpd="sng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3" name="Oval 31"/>
          <p:cNvSpPr>
            <a:spLocks noChangeArrowheads="1"/>
          </p:cNvSpPr>
          <p:nvPr/>
        </p:nvSpPr>
        <p:spPr bwMode="auto">
          <a:xfrm>
            <a:off x="755650" y="3716338"/>
            <a:ext cx="2233613" cy="2233612"/>
          </a:xfrm>
          <a:prstGeom prst="ellipse">
            <a:avLst/>
          </a:prstGeom>
          <a:noFill/>
          <a:ln w="127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zh-CN">
              <a:ea typeface="方正启体简体" pitchFamily="65" charset="-122"/>
            </a:endParaRPr>
          </a:p>
        </p:txBody>
      </p:sp>
      <p:sp>
        <p:nvSpPr>
          <p:cNvPr id="32" name="Text Box 12"/>
          <p:cNvSpPr txBox="1">
            <a:spLocks noChangeArrowheads="1"/>
          </p:cNvSpPr>
          <p:nvPr/>
        </p:nvSpPr>
        <p:spPr bwMode="auto">
          <a:xfrm>
            <a:off x="5608638" y="3744913"/>
            <a:ext cx="2520950" cy="519112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C00000"/>
                </a:solidFill>
                <a:latin typeface="方正苏新诗柳楷简体" pitchFamily="2" charset="-122"/>
                <a:ea typeface="方正苏新诗柳楷简体" pitchFamily="2" charset="-122"/>
              </a:rPr>
              <a:t>匀速圆周运动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5608638" y="4625975"/>
            <a:ext cx="2520950" cy="51911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C00000"/>
                </a:solidFill>
                <a:latin typeface="方正苏新诗柳楷简体" pitchFamily="2" charset="-122"/>
                <a:ea typeface="方正苏新诗柳楷简体" pitchFamily="2" charset="-122"/>
              </a:rPr>
              <a:t>离心运动</a:t>
            </a:r>
          </a:p>
        </p:txBody>
      </p: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5608638" y="5546725"/>
            <a:ext cx="2520950" cy="51911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C00000"/>
                </a:solidFill>
                <a:latin typeface="方正苏新诗柳楷简体" pitchFamily="2" charset="-122"/>
                <a:ea typeface="方正苏新诗柳楷简体" pitchFamily="2" charset="-122"/>
              </a:rPr>
              <a:t>向心运动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43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43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4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8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 animBg="1"/>
      <p:bldP spid="18436" grpId="0" animBg="1" autoUpdateAnimBg="0"/>
      <p:bldP spid="18437" grpId="0" animBg="1" autoUpdateAnimBg="0"/>
      <p:bldP spid="18438" grpId="0" animBg="1" autoUpdateAnimBg="0"/>
      <p:bldP spid="18439" grpId="0" animBg="1" autoUpdateAnimBg="0"/>
      <p:bldP spid="23581" grpId="0" animBg="1"/>
      <p:bldP spid="23577" grpId="0" animBg="1"/>
      <p:bldP spid="23573" grpId="0" animBg="1"/>
      <p:bldP spid="18458" grpId="0" animBg="1"/>
      <p:bldP spid="18462" grpId="0" animBg="1"/>
      <p:bldP spid="18463" grpId="0" animBg="1"/>
      <p:bldP spid="32" grpId="0" animBg="1"/>
      <p:bldP spid="33" grpId="0" animBg="1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533400"/>
            <a:ext cx="8540750" cy="762000"/>
          </a:xfrm>
        </p:spPr>
        <p:txBody>
          <a:bodyPr anchor="b"/>
          <a:lstStyle/>
          <a:p>
            <a:r>
              <a:rPr lang="zh-CN" altLang="en-US">
                <a:solidFill>
                  <a:srgbClr val="0000FF"/>
                </a:solidFill>
              </a:rPr>
              <a:t>研究圆周运动的要点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01625" y="1603375"/>
            <a:ext cx="8510588" cy="4471988"/>
          </a:xfrm>
        </p:spPr>
        <p:txBody>
          <a:bodyPr>
            <a:normAutofit/>
          </a:bodyPr>
          <a:lstStyle/>
          <a:p>
            <a:pPr marL="273050" indent="-273050"/>
            <a:r>
              <a:rPr lang="zh-CN" altLang="en-US" sz="4000">
                <a:latin typeface="方正苏新诗柳楷简体" pitchFamily="2" charset="-122"/>
                <a:ea typeface="方正苏新诗柳楷简体" pitchFamily="2" charset="-122"/>
              </a:rPr>
              <a:t>从“供”“需”两方面来进行研究</a:t>
            </a:r>
          </a:p>
          <a:p>
            <a:pPr marL="1268413" lvl="2" indent="-1439863">
              <a:spcBef>
                <a:spcPct val="0"/>
              </a:spcBef>
              <a:buFont typeface="Wingdings 2" pitchFamily="18" charset="2"/>
              <a:buNone/>
            </a:pPr>
            <a:r>
              <a:rPr lang="zh-CN" altLang="zh-CN" sz="4000">
                <a:solidFill>
                  <a:srgbClr val="FF0000"/>
                </a:solidFill>
                <a:latin typeface="方正苏新诗柳楷简体" pitchFamily="2" charset="-122"/>
                <a:ea typeface="方正苏新诗柳楷简体" pitchFamily="2" charset="-122"/>
              </a:rPr>
              <a:t>“</a:t>
            </a:r>
            <a:r>
              <a:rPr lang="zh-CN" altLang="en-US" sz="4000">
                <a:solidFill>
                  <a:srgbClr val="FF0000"/>
                </a:solidFill>
                <a:latin typeface="方正苏新诗柳楷简体" pitchFamily="2" charset="-122"/>
                <a:ea typeface="方正苏新诗柳楷简体" pitchFamily="2" charset="-122"/>
              </a:rPr>
              <a:t>供”</a:t>
            </a:r>
            <a:r>
              <a:rPr lang="zh-CN" altLang="zh-CN" sz="4000">
                <a:latin typeface="方正苏新诗柳楷简体" pitchFamily="2" charset="-122"/>
                <a:ea typeface="方正苏新诗柳楷简体" pitchFamily="2" charset="-122"/>
              </a:rPr>
              <a:t>——</a:t>
            </a:r>
            <a:r>
              <a:rPr lang="zh-CN" altLang="en-US" sz="4000">
                <a:latin typeface="方正苏新诗柳楷简体" pitchFamily="2" charset="-122"/>
                <a:ea typeface="方正苏新诗柳楷简体" pitchFamily="2" charset="-122"/>
              </a:rPr>
              <a:t>分析物体受力，求沿半径方向的合外力</a:t>
            </a:r>
          </a:p>
          <a:p>
            <a:pPr marL="1268413" lvl="2" indent="-1439863">
              <a:spcBef>
                <a:spcPct val="0"/>
              </a:spcBef>
              <a:buFont typeface="Wingdings 2" pitchFamily="18" charset="2"/>
              <a:buNone/>
            </a:pPr>
            <a:r>
              <a:rPr lang="zh-CN" altLang="zh-CN" sz="4000">
                <a:solidFill>
                  <a:srgbClr val="FF0000"/>
                </a:solidFill>
                <a:latin typeface="方正苏新诗柳楷简体" pitchFamily="2" charset="-122"/>
                <a:ea typeface="方正苏新诗柳楷简体" pitchFamily="2" charset="-122"/>
              </a:rPr>
              <a:t>“</a:t>
            </a:r>
            <a:r>
              <a:rPr lang="zh-CN" altLang="en-US" sz="4000">
                <a:solidFill>
                  <a:srgbClr val="FF0000"/>
                </a:solidFill>
                <a:latin typeface="方正苏新诗柳楷简体" pitchFamily="2" charset="-122"/>
                <a:ea typeface="方正苏新诗柳楷简体" pitchFamily="2" charset="-122"/>
              </a:rPr>
              <a:t>需”</a:t>
            </a:r>
            <a:r>
              <a:rPr lang="zh-CN" altLang="zh-CN" sz="4000">
                <a:latin typeface="方正苏新诗柳楷简体" pitchFamily="2" charset="-122"/>
                <a:ea typeface="方正苏新诗柳楷简体" pitchFamily="2" charset="-122"/>
              </a:rPr>
              <a:t>——</a:t>
            </a:r>
            <a:r>
              <a:rPr lang="zh-CN" altLang="en-US" sz="4000">
                <a:latin typeface="方正苏新诗柳楷简体" pitchFamily="2" charset="-122"/>
                <a:ea typeface="方正苏新诗柳楷简体" pitchFamily="2" charset="-122"/>
              </a:rPr>
              <a:t>确定物体轨道，定圆心、找半径、用公式，求出所需向心力</a:t>
            </a:r>
          </a:p>
          <a:p>
            <a:pPr marL="273050" indent="-273050">
              <a:spcBef>
                <a:spcPct val="0"/>
              </a:spcBef>
              <a:buFont typeface="Wingdings 2" pitchFamily="18" charset="2"/>
              <a:buNone/>
            </a:pPr>
            <a:endParaRPr lang="zh-CN" altLang="en-US" sz="4000">
              <a:solidFill>
                <a:srgbClr val="7030A0"/>
              </a:solidFill>
              <a:latin typeface="方正苏新诗柳楷简体" pitchFamily="2" charset="-122"/>
              <a:ea typeface="方正苏新诗柳楷简体" pitchFamily="2" charset="-122"/>
            </a:endParaRPr>
          </a:p>
          <a:p>
            <a:pPr marL="273050" indent="-273050">
              <a:spcBef>
                <a:spcPct val="0"/>
              </a:spcBef>
              <a:buFont typeface="Wingdings 2" pitchFamily="18" charset="2"/>
              <a:buNone/>
            </a:pPr>
            <a:r>
              <a:rPr lang="zh-CN" altLang="zh-CN" sz="4000">
                <a:solidFill>
                  <a:srgbClr val="C00000"/>
                </a:solidFill>
                <a:latin typeface="方正苏新诗柳楷简体" pitchFamily="2" charset="-122"/>
                <a:ea typeface="方正苏新诗柳楷简体" pitchFamily="2" charset="-122"/>
              </a:rPr>
              <a:t>“</a:t>
            </a:r>
            <a:r>
              <a:rPr lang="zh-CN" altLang="en-US" sz="4000">
                <a:solidFill>
                  <a:srgbClr val="C00000"/>
                </a:solidFill>
                <a:latin typeface="方正苏新诗柳楷简体" pitchFamily="2" charset="-122"/>
                <a:ea typeface="方正苏新诗柳楷简体" pitchFamily="2" charset="-122"/>
              </a:rPr>
              <a:t>供”“需”平衡做圆周运动</a:t>
            </a:r>
          </a:p>
        </p:txBody>
      </p:sp>
      <p:sp>
        <p:nvSpPr>
          <p:cNvPr id="2" name="矩形 1"/>
          <p:cNvSpPr/>
          <p:nvPr/>
        </p:nvSpPr>
        <p:spPr>
          <a:xfrm>
            <a:off x="457200" y="5837238"/>
            <a:ext cx="7035800" cy="7921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 autoUpdateAnimBg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 idx="4294967295"/>
          </p:nvPr>
        </p:nvSpPr>
        <p:spPr>
          <a:xfrm>
            <a:off x="301625" y="228600"/>
            <a:ext cx="8540750" cy="838200"/>
          </a:xfrm>
        </p:spPr>
        <p:txBody>
          <a:bodyPr anchor="b"/>
          <a:lstStyle/>
          <a:p>
            <a:r>
              <a:rPr lang="zh-CN" altLang="en-US">
                <a:solidFill>
                  <a:srgbClr val="FF0000"/>
                </a:solidFill>
              </a:rPr>
              <a:t>二、拱形桥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" r="2368"/>
          <a:stretch>
            <a:fillRect/>
          </a:stretch>
        </p:blipFill>
        <p:spPr bwMode="auto">
          <a:xfrm>
            <a:off x="1144588" y="1143000"/>
            <a:ext cx="6932612" cy="565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zh-CN" altLang="en-US">
                <a:solidFill>
                  <a:srgbClr val="0000FF"/>
                </a:solidFill>
              </a:rPr>
              <a:t>实例研究</a:t>
            </a:r>
            <a:r>
              <a:rPr lang="zh-CN" altLang="zh-CN">
                <a:solidFill>
                  <a:srgbClr val="0000FF"/>
                </a:solidFill>
              </a:rPr>
              <a:t>2——</a:t>
            </a:r>
            <a:r>
              <a:rPr lang="zh-CN" altLang="en-US">
                <a:solidFill>
                  <a:srgbClr val="0000FF"/>
                </a:solidFill>
              </a:rPr>
              <a:t>过拱桥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4575175" y="1914525"/>
            <a:ext cx="3998913" cy="3038475"/>
          </a:xfrm>
        </p:spPr>
        <p:txBody>
          <a:bodyPr/>
          <a:lstStyle/>
          <a:p>
            <a:pPr marL="0" indent="182563">
              <a:buFont typeface="Wingdings" pitchFamily="2" charset="2"/>
              <a:buNone/>
            </a:pPr>
            <a:r>
              <a:rPr lang="zh-CN" altLang="zh-CN"/>
              <a:t>1</a:t>
            </a:r>
            <a:r>
              <a:rPr lang="zh-CN" altLang="en-US"/>
              <a:t>、汽车过拱桥是竖直面内圆周运动的典型代表</a:t>
            </a:r>
          </a:p>
          <a:p>
            <a:pPr marL="0" indent="182563">
              <a:buFont typeface="Wingdings" pitchFamily="2" charset="2"/>
              <a:buNone/>
            </a:pPr>
            <a:r>
              <a:rPr lang="zh-CN" altLang="zh-CN"/>
              <a:t>2</a:t>
            </a:r>
            <a:r>
              <a:rPr lang="zh-CN" altLang="en-US"/>
              <a:t>、研究方法与水平面内圆周运动相同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205038"/>
            <a:ext cx="6365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AutoShape 5"/>
          <p:cNvSpPr>
            <a:spLocks noChangeArrowheads="1"/>
          </p:cNvSpPr>
          <p:nvPr/>
        </p:nvSpPr>
        <p:spPr bwMode="auto">
          <a:xfrm>
            <a:off x="-250825" y="2420938"/>
            <a:ext cx="5111750" cy="5113337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02 w 21600"/>
              <a:gd name="T13" fmla="*/ 0 h 21600"/>
              <a:gd name="T14" fmla="*/ 19098 w 21600"/>
              <a:gd name="T15" fmla="*/ 439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4591" y="2955"/>
                </a:moveTo>
                <a:cubicBezTo>
                  <a:pt x="6358" y="1556"/>
                  <a:pt x="8546" y="795"/>
                  <a:pt x="10800" y="796"/>
                </a:cubicBezTo>
                <a:cubicBezTo>
                  <a:pt x="13053" y="796"/>
                  <a:pt x="15241" y="1556"/>
                  <a:pt x="17008" y="2955"/>
                </a:cubicBezTo>
                <a:lnTo>
                  <a:pt x="17502" y="2331"/>
                </a:lnTo>
                <a:cubicBezTo>
                  <a:pt x="15594" y="821"/>
                  <a:pt x="13233" y="-1"/>
                  <a:pt x="10799" y="0"/>
                </a:cubicBezTo>
                <a:cubicBezTo>
                  <a:pt x="8366" y="0"/>
                  <a:pt x="6005" y="821"/>
                  <a:pt x="4097" y="2331"/>
                </a:cubicBezTo>
                <a:lnTo>
                  <a:pt x="4591" y="2955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 flipH="1" flipV="1">
            <a:off x="827088" y="3141663"/>
            <a:ext cx="1296987" cy="17287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250825" y="228600"/>
            <a:ext cx="86645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0000FF"/>
                </a:solidFill>
                <a:latin typeface="Times New Roman" pitchFamily="18" charset="0"/>
                <a:ea typeface="方正苏新诗柳楷简体" pitchFamily="2" charset="-122"/>
              </a:rPr>
              <a:t>比较在两种不同桥面，桥面受力的情况，设车质量为</a:t>
            </a:r>
            <a:r>
              <a:rPr lang="zh-CN" altLang="zh-CN" sz="2800">
                <a:solidFill>
                  <a:srgbClr val="0000FF"/>
                </a:solidFill>
                <a:latin typeface="Times New Roman" pitchFamily="18" charset="0"/>
                <a:ea typeface="方正苏新诗柳楷简体" pitchFamily="2" charset="-122"/>
              </a:rPr>
              <a:t>m</a:t>
            </a:r>
            <a:r>
              <a:rPr lang="zh-CN" altLang="en-US" sz="2800">
                <a:solidFill>
                  <a:srgbClr val="0000FF"/>
                </a:solidFill>
                <a:latin typeface="Times New Roman" pitchFamily="18" charset="0"/>
                <a:ea typeface="方正苏新诗柳楷简体" pitchFamily="2" charset="-122"/>
              </a:rPr>
              <a:t>，桥面半径为</a:t>
            </a:r>
            <a:r>
              <a:rPr lang="zh-CN" altLang="zh-CN" sz="2800">
                <a:solidFill>
                  <a:srgbClr val="0000FF"/>
                </a:solidFill>
                <a:latin typeface="Times New Roman" pitchFamily="18" charset="0"/>
                <a:ea typeface="方正苏新诗柳楷简体" pitchFamily="2" charset="-122"/>
              </a:rPr>
              <a:t>R</a:t>
            </a:r>
            <a:r>
              <a:rPr lang="zh-CN" altLang="en-US" sz="2800">
                <a:solidFill>
                  <a:srgbClr val="0000FF"/>
                </a:solidFill>
                <a:latin typeface="Times New Roman" pitchFamily="18" charset="0"/>
                <a:ea typeface="方正苏新诗柳楷简体" pitchFamily="2" charset="-122"/>
              </a:rPr>
              <a:t>，此时速度为</a:t>
            </a:r>
            <a:r>
              <a:rPr lang="zh-CN" altLang="zh-CN" sz="2800">
                <a:solidFill>
                  <a:srgbClr val="0000FF"/>
                </a:solidFill>
                <a:latin typeface="Times New Roman" pitchFamily="18" charset="0"/>
                <a:ea typeface="方正苏新诗柳楷简体" pitchFamily="2" charset="-122"/>
              </a:rPr>
              <a:t>v</a:t>
            </a:r>
            <a:r>
              <a:rPr lang="zh-CN" altLang="en-US" sz="2800">
                <a:solidFill>
                  <a:srgbClr val="0000FF"/>
                </a:solidFill>
                <a:latin typeface="Times New Roman" pitchFamily="18" charset="0"/>
                <a:ea typeface="方正苏新诗柳楷简体" pitchFamily="2" charset="-122"/>
              </a:rPr>
              <a:t>。</a:t>
            </a:r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3608388" y="2219325"/>
            <a:ext cx="914400" cy="0"/>
          </a:xfrm>
          <a:prstGeom prst="line">
            <a:avLst/>
          </a:prstGeom>
          <a:noFill/>
          <a:ln w="1143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3586163" y="5133975"/>
            <a:ext cx="955675" cy="1588"/>
          </a:xfrm>
          <a:prstGeom prst="line">
            <a:avLst/>
          </a:prstGeom>
          <a:noFill/>
          <a:ln w="1143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677" name="Group 5"/>
          <p:cNvGrpSpPr>
            <a:grpSpLocks/>
          </p:cNvGrpSpPr>
          <p:nvPr/>
        </p:nvGrpSpPr>
        <p:grpSpPr bwMode="auto">
          <a:xfrm>
            <a:off x="-517525" y="1604963"/>
            <a:ext cx="5111750" cy="5329237"/>
            <a:chOff x="0" y="0"/>
            <a:chExt cx="3221" cy="3357"/>
          </a:xfrm>
        </p:grpSpPr>
        <p:pic>
          <p:nvPicPr>
            <p:cNvPr id="28678" name="Picture 6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" y="0"/>
              <a:ext cx="40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79" name="AutoShape 7"/>
            <p:cNvSpPr>
              <a:spLocks noChangeArrowheads="1"/>
            </p:cNvSpPr>
            <p:nvPr/>
          </p:nvSpPr>
          <p:spPr bwMode="auto">
            <a:xfrm>
              <a:off x="0" y="136"/>
              <a:ext cx="3221" cy="322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01 w 21600"/>
                <a:gd name="T13" fmla="*/ 0 h 21600"/>
                <a:gd name="T14" fmla="*/ 19099 w 21600"/>
                <a:gd name="T15" fmla="*/ 439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4591" y="2955"/>
                  </a:moveTo>
                  <a:cubicBezTo>
                    <a:pt x="6358" y="1556"/>
                    <a:pt x="8546" y="795"/>
                    <a:pt x="10800" y="796"/>
                  </a:cubicBezTo>
                  <a:cubicBezTo>
                    <a:pt x="13053" y="796"/>
                    <a:pt x="15241" y="1556"/>
                    <a:pt x="17008" y="2955"/>
                  </a:cubicBezTo>
                  <a:lnTo>
                    <a:pt x="17502" y="2331"/>
                  </a:lnTo>
                  <a:cubicBezTo>
                    <a:pt x="15594" y="821"/>
                    <a:pt x="13233" y="-1"/>
                    <a:pt x="10799" y="0"/>
                  </a:cubicBezTo>
                  <a:cubicBezTo>
                    <a:pt x="8366" y="0"/>
                    <a:pt x="6005" y="821"/>
                    <a:pt x="4097" y="2331"/>
                  </a:cubicBezTo>
                  <a:lnTo>
                    <a:pt x="4591" y="2955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l"/>
            </a:blipFill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8680" name="Group 8"/>
          <p:cNvGrpSpPr>
            <a:grpSpLocks/>
          </p:cNvGrpSpPr>
          <p:nvPr/>
        </p:nvGrpSpPr>
        <p:grpSpPr bwMode="auto">
          <a:xfrm>
            <a:off x="-588963" y="381000"/>
            <a:ext cx="5111751" cy="5113338"/>
            <a:chOff x="0" y="0"/>
            <a:chExt cx="3221" cy="3221"/>
          </a:xfrm>
        </p:grpSpPr>
        <p:pic>
          <p:nvPicPr>
            <p:cNvPr id="28681" name="Picture 9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" y="2949"/>
              <a:ext cx="40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2" name="AutoShape 10"/>
            <p:cNvSpPr>
              <a:spLocks noChangeArrowheads="1"/>
            </p:cNvSpPr>
            <p:nvPr/>
          </p:nvSpPr>
          <p:spPr bwMode="auto">
            <a:xfrm flipV="1">
              <a:off x="0" y="0"/>
              <a:ext cx="3221" cy="322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01 w 21600"/>
                <a:gd name="T13" fmla="*/ 0 h 21600"/>
                <a:gd name="T14" fmla="*/ 19099 w 21600"/>
                <a:gd name="T15" fmla="*/ 439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4591" y="2955"/>
                  </a:moveTo>
                  <a:cubicBezTo>
                    <a:pt x="6358" y="1556"/>
                    <a:pt x="8546" y="795"/>
                    <a:pt x="10800" y="796"/>
                  </a:cubicBezTo>
                  <a:cubicBezTo>
                    <a:pt x="13053" y="796"/>
                    <a:pt x="15241" y="1556"/>
                    <a:pt x="17008" y="2955"/>
                  </a:cubicBezTo>
                  <a:lnTo>
                    <a:pt x="17502" y="2331"/>
                  </a:lnTo>
                  <a:cubicBezTo>
                    <a:pt x="15594" y="821"/>
                    <a:pt x="13233" y="-1"/>
                    <a:pt x="10799" y="0"/>
                  </a:cubicBezTo>
                  <a:cubicBezTo>
                    <a:pt x="8366" y="0"/>
                    <a:pt x="6005" y="821"/>
                    <a:pt x="4097" y="2331"/>
                  </a:cubicBezTo>
                  <a:lnTo>
                    <a:pt x="4591" y="2955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l"/>
            </a:blipFill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3563" name="Object 11"/>
          <p:cNvGraphicFramePr>
            <a:graphicFrameLocks noChangeAspect="1"/>
          </p:cNvGraphicFramePr>
          <p:nvPr/>
        </p:nvGraphicFramePr>
        <p:xfrm>
          <a:off x="4449763" y="1636713"/>
          <a:ext cx="3516312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5" r:id="rId5" imgW="1346785" imgH="419282" progId="Equation.3">
                  <p:embed/>
                </p:oleObj>
              </mc:Choice>
              <mc:Fallback>
                <p:oleObj r:id="rId5" imgW="1346785" imgH="41928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763" y="1636713"/>
                        <a:ext cx="3516312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4" name="Object 12"/>
          <p:cNvGraphicFramePr>
            <a:graphicFrameLocks noChangeAspect="1"/>
          </p:cNvGraphicFramePr>
          <p:nvPr/>
        </p:nvGraphicFramePr>
        <p:xfrm>
          <a:off x="4449763" y="4581525"/>
          <a:ext cx="354965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6" r:id="rId7" imgW="1359490" imgH="419282" progId="Equation.3">
                  <p:embed/>
                </p:oleObj>
              </mc:Choice>
              <mc:Fallback>
                <p:oleObj r:id="rId7" imgW="1359490" imgH="419282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763" y="4581525"/>
                        <a:ext cx="3549650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565" name="Group 13"/>
          <p:cNvGrpSpPr>
            <a:grpSpLocks/>
          </p:cNvGrpSpPr>
          <p:nvPr/>
        </p:nvGrpSpPr>
        <p:grpSpPr bwMode="auto">
          <a:xfrm>
            <a:off x="2001838" y="1028700"/>
            <a:ext cx="790575" cy="1681163"/>
            <a:chOff x="0" y="0"/>
            <a:chExt cx="498" cy="1059"/>
          </a:xfrm>
        </p:grpSpPr>
        <p:sp>
          <p:nvSpPr>
            <p:cNvPr id="28686" name="Line 14"/>
            <p:cNvSpPr>
              <a:spLocks noChangeShapeType="1"/>
            </p:cNvSpPr>
            <p:nvPr/>
          </p:nvSpPr>
          <p:spPr bwMode="auto">
            <a:xfrm>
              <a:off x="0" y="408"/>
              <a:ext cx="0" cy="5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7" name="Line 15"/>
            <p:cNvSpPr>
              <a:spLocks noChangeShapeType="1"/>
            </p:cNvSpPr>
            <p:nvPr/>
          </p:nvSpPr>
          <p:spPr bwMode="auto">
            <a:xfrm flipV="1">
              <a:off x="0" y="136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8" name="Text Box 16"/>
            <p:cNvSpPr txBox="1">
              <a:spLocks noChangeArrowheads="1"/>
            </p:cNvSpPr>
            <p:nvPr/>
          </p:nvSpPr>
          <p:spPr bwMode="auto">
            <a:xfrm>
              <a:off x="45" y="771"/>
              <a:ext cx="4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400" i="1">
                  <a:latin typeface="Times New Roman" pitchFamily="18" charset="0"/>
                </a:rPr>
                <a:t>G</a:t>
              </a:r>
            </a:p>
          </p:txBody>
        </p:sp>
        <p:sp>
          <p:nvSpPr>
            <p:cNvPr id="28689" name="Text Box 17"/>
            <p:cNvSpPr txBox="1">
              <a:spLocks noChangeArrowheads="1"/>
            </p:cNvSpPr>
            <p:nvPr/>
          </p:nvSpPr>
          <p:spPr bwMode="auto">
            <a:xfrm>
              <a:off x="45" y="0"/>
              <a:ext cx="4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400" i="1">
                  <a:latin typeface="Times New Roman" pitchFamily="18" charset="0"/>
                </a:rPr>
                <a:t>F</a:t>
              </a:r>
              <a:r>
                <a:rPr lang="zh-CN" altLang="zh-CN" sz="2400" i="1" baseline="-25000">
                  <a:latin typeface="Times New Roman" pitchFamily="18" charset="0"/>
                </a:rPr>
                <a:t>N</a:t>
              </a:r>
            </a:p>
          </p:txBody>
        </p:sp>
      </p:grpSp>
      <p:grpSp>
        <p:nvGrpSpPr>
          <p:cNvPr id="23570" name="Group 18"/>
          <p:cNvGrpSpPr>
            <a:grpSpLocks/>
          </p:cNvGrpSpPr>
          <p:nvPr/>
        </p:nvGrpSpPr>
        <p:grpSpPr bwMode="auto">
          <a:xfrm>
            <a:off x="2001838" y="3549650"/>
            <a:ext cx="806450" cy="2616200"/>
            <a:chOff x="0" y="0"/>
            <a:chExt cx="508" cy="1648"/>
          </a:xfrm>
        </p:grpSpPr>
        <p:sp>
          <p:nvSpPr>
            <p:cNvPr id="28691" name="Line 19"/>
            <p:cNvSpPr>
              <a:spLocks noChangeShapeType="1"/>
            </p:cNvSpPr>
            <p:nvPr/>
          </p:nvSpPr>
          <p:spPr bwMode="auto">
            <a:xfrm>
              <a:off x="0" y="1042"/>
              <a:ext cx="0" cy="5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2" name="Line 20"/>
            <p:cNvSpPr>
              <a:spLocks noChangeShapeType="1"/>
            </p:cNvSpPr>
            <p:nvPr/>
          </p:nvSpPr>
          <p:spPr bwMode="auto">
            <a:xfrm flipV="1">
              <a:off x="0" y="90"/>
              <a:ext cx="0" cy="90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3" name="Text Box 21"/>
            <p:cNvSpPr txBox="1">
              <a:spLocks noChangeArrowheads="1"/>
            </p:cNvSpPr>
            <p:nvPr/>
          </p:nvSpPr>
          <p:spPr bwMode="auto">
            <a:xfrm>
              <a:off x="45" y="1360"/>
              <a:ext cx="4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400" i="1">
                  <a:latin typeface="Times New Roman" pitchFamily="18" charset="0"/>
                </a:rPr>
                <a:t>G</a:t>
              </a:r>
            </a:p>
          </p:txBody>
        </p:sp>
        <p:sp>
          <p:nvSpPr>
            <p:cNvPr id="28694" name="Text Box 22"/>
            <p:cNvSpPr txBox="1">
              <a:spLocks noChangeArrowheads="1"/>
            </p:cNvSpPr>
            <p:nvPr/>
          </p:nvSpPr>
          <p:spPr bwMode="auto">
            <a:xfrm>
              <a:off x="55" y="0"/>
              <a:ext cx="4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400" i="1">
                  <a:latin typeface="Times New Roman" pitchFamily="18" charset="0"/>
                </a:rPr>
                <a:t>F</a:t>
              </a:r>
              <a:r>
                <a:rPr lang="zh-CN" altLang="zh-CN" sz="2400" i="1" baseline="-25000">
                  <a:latin typeface="Times New Roman" pitchFamily="18" charset="0"/>
                </a:rPr>
                <a:t>N</a:t>
              </a:r>
              <a:r>
                <a:rPr lang="zh-CN" altLang="zh-CN" sz="2400" i="1">
                  <a:latin typeface="Times New Roman" pitchFamily="18" charset="0"/>
                </a:rPr>
                <a:t>’</a:t>
              </a:r>
            </a:p>
          </p:txBody>
        </p:sp>
      </p:grpSp>
      <p:sp>
        <p:nvSpPr>
          <p:cNvPr id="23575" name="Text Box 23"/>
          <p:cNvSpPr txBox="1">
            <a:spLocks noChangeArrowheads="1"/>
          </p:cNvSpPr>
          <p:nvPr/>
        </p:nvSpPr>
        <p:spPr bwMode="auto">
          <a:xfrm>
            <a:off x="7978775" y="1965325"/>
            <a:ext cx="936625" cy="528638"/>
          </a:xfrm>
          <a:prstGeom prst="rect">
            <a:avLst/>
          </a:prstGeom>
          <a:solidFill>
            <a:srgbClr val="FFFF99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C00000"/>
                </a:solidFill>
                <a:latin typeface="Times New Roman" pitchFamily="18" charset="0"/>
                <a:ea typeface="汉仪颜楷繁" pitchFamily="49" charset="-122"/>
              </a:rPr>
              <a:t>失重</a:t>
            </a:r>
          </a:p>
        </p:txBody>
      </p:sp>
      <p:sp>
        <p:nvSpPr>
          <p:cNvPr id="23576" name="Text Box 24"/>
          <p:cNvSpPr txBox="1">
            <a:spLocks noChangeArrowheads="1"/>
          </p:cNvSpPr>
          <p:nvPr/>
        </p:nvSpPr>
        <p:spPr bwMode="auto">
          <a:xfrm>
            <a:off x="7978775" y="4916488"/>
            <a:ext cx="936625" cy="528637"/>
          </a:xfrm>
          <a:prstGeom prst="rect">
            <a:avLst/>
          </a:prstGeom>
          <a:solidFill>
            <a:srgbClr val="FFFF99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C00000"/>
                </a:solidFill>
                <a:latin typeface="Times New Roman" pitchFamily="18" charset="0"/>
                <a:ea typeface="汉仪颜楷繁" pitchFamily="49" charset="-122"/>
              </a:rPr>
              <a:t>超重</a:t>
            </a:r>
          </a:p>
        </p:txBody>
      </p:sp>
      <p:grpSp>
        <p:nvGrpSpPr>
          <p:cNvPr id="23577" name="Group 25"/>
          <p:cNvGrpSpPr>
            <a:grpSpLocks/>
          </p:cNvGrpSpPr>
          <p:nvPr/>
        </p:nvGrpSpPr>
        <p:grpSpPr bwMode="auto">
          <a:xfrm>
            <a:off x="2001838" y="1820863"/>
            <a:ext cx="790575" cy="1671637"/>
            <a:chOff x="0" y="0"/>
            <a:chExt cx="498" cy="1053"/>
          </a:xfrm>
        </p:grpSpPr>
        <p:sp>
          <p:nvSpPr>
            <p:cNvPr id="28698" name="Line 26"/>
            <p:cNvSpPr>
              <a:spLocks noChangeShapeType="1"/>
            </p:cNvSpPr>
            <p:nvPr/>
          </p:nvSpPr>
          <p:spPr bwMode="auto">
            <a:xfrm>
              <a:off x="0" y="0"/>
              <a:ext cx="0" cy="99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9" name="Text Box 27"/>
            <p:cNvSpPr txBox="1">
              <a:spLocks noChangeArrowheads="1"/>
            </p:cNvSpPr>
            <p:nvPr/>
          </p:nvSpPr>
          <p:spPr bwMode="auto">
            <a:xfrm>
              <a:off x="45" y="726"/>
              <a:ext cx="4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800" b="1" i="1">
                  <a:solidFill>
                    <a:srgbClr val="FF0000"/>
                  </a:solidFill>
                  <a:latin typeface="Times New Roman" pitchFamily="18" charset="0"/>
                </a:rPr>
                <a:t>a</a:t>
              </a:r>
            </a:p>
          </p:txBody>
        </p:sp>
      </p:grpSp>
      <p:grpSp>
        <p:nvGrpSpPr>
          <p:cNvPr id="23580" name="Group 28"/>
          <p:cNvGrpSpPr>
            <a:grpSpLocks/>
          </p:cNvGrpSpPr>
          <p:nvPr/>
        </p:nvGrpSpPr>
        <p:grpSpPr bwMode="auto">
          <a:xfrm>
            <a:off x="1993900" y="3573463"/>
            <a:ext cx="863600" cy="1584325"/>
            <a:chOff x="0" y="0"/>
            <a:chExt cx="544" cy="998"/>
          </a:xfrm>
        </p:grpSpPr>
        <p:sp>
          <p:nvSpPr>
            <p:cNvPr id="28701" name="Line 29"/>
            <p:cNvSpPr>
              <a:spLocks noChangeShapeType="1"/>
            </p:cNvSpPr>
            <p:nvPr/>
          </p:nvSpPr>
          <p:spPr bwMode="auto">
            <a:xfrm flipV="1">
              <a:off x="0" y="0"/>
              <a:ext cx="0" cy="99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2" name="Text Box 30"/>
            <p:cNvSpPr txBox="1">
              <a:spLocks noChangeArrowheads="1"/>
            </p:cNvSpPr>
            <p:nvPr/>
          </p:nvSpPr>
          <p:spPr bwMode="auto">
            <a:xfrm>
              <a:off x="91" y="90"/>
              <a:ext cx="4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800" b="1" i="1">
                  <a:solidFill>
                    <a:srgbClr val="FF0000"/>
                  </a:solidFill>
                  <a:latin typeface="Times New Roman" pitchFamily="18" charset="0"/>
                </a:rPr>
                <a:t>a</a:t>
              </a:r>
            </a:p>
          </p:txBody>
        </p:sp>
      </p:grpSp>
      <p:sp>
        <p:nvSpPr>
          <p:cNvPr id="28703" name="Text Box 31"/>
          <p:cNvSpPr txBox="1">
            <a:spLocks noChangeArrowheads="1"/>
          </p:cNvSpPr>
          <p:nvPr/>
        </p:nvSpPr>
        <p:spPr bwMode="auto">
          <a:xfrm>
            <a:off x="130175" y="2757488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>
                <a:latin typeface="方正苏新诗柳楷简体" pitchFamily="2" charset="-122"/>
                <a:ea typeface="方正苏新诗柳楷简体" pitchFamily="2" charset="-122"/>
              </a:rPr>
              <a:t>最高点</a:t>
            </a:r>
          </a:p>
        </p:txBody>
      </p:sp>
      <p:sp>
        <p:nvSpPr>
          <p:cNvPr id="28704" name="Text Box 32"/>
          <p:cNvSpPr txBox="1">
            <a:spLocks noChangeArrowheads="1"/>
          </p:cNvSpPr>
          <p:nvPr/>
        </p:nvSpPr>
        <p:spPr bwMode="auto">
          <a:xfrm>
            <a:off x="130175" y="549275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>
                <a:latin typeface="方正苏新诗柳楷简体" pitchFamily="2" charset="-122"/>
                <a:ea typeface="方正苏新诗柳楷简体" pitchFamily="2" charset="-122"/>
              </a:rPr>
              <a:t>最低点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35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 nodeType="clickPar">
                      <p:stCondLst>
                        <p:cond delay="0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2" dur="500"/>
                                        <p:tgtEl>
                                          <p:spTgt spid="23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575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235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 nodeType="clickPar">
                      <p:stCondLst>
                        <p:cond delay="0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576"/>
                  </p:tgtEl>
                </p:cond>
              </p:nextCondLst>
            </p:seq>
          </p:childTnLst>
        </p:cTn>
      </p:par>
    </p:tnLst>
    <p:bldLst>
      <p:bldP spid="23555" grpId="0" animBg="1"/>
      <p:bldP spid="23556" grpId="0" animBg="1"/>
      <p:bldP spid="23575" grpId="0" animBg="1" autoUpdateAnimBg="0"/>
      <p:bldP spid="23576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1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CC"/>
              </a:clrFrom>
              <a:clrTo>
                <a:srgbClr val="FFFF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5375"/>
            <a:ext cx="3492500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00" y="1143000"/>
            <a:ext cx="4217988" cy="443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304800"/>
            <a:ext cx="8540750" cy="762000"/>
          </a:xfrm>
        </p:spPr>
        <p:txBody>
          <a:bodyPr anchor="b"/>
          <a:lstStyle/>
          <a:p>
            <a:r>
              <a:rPr lang="zh-CN" altLang="en-US">
                <a:solidFill>
                  <a:srgbClr val="0000FF"/>
                </a:solidFill>
              </a:rPr>
              <a:t>研究与讨论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503238" y="1524000"/>
            <a:ext cx="4683125" cy="985838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zh-CN">
                <a:solidFill>
                  <a:srgbClr val="C00000"/>
                </a:solidFill>
              </a:rPr>
              <a:t>1</a:t>
            </a:r>
            <a:r>
              <a:rPr lang="zh-CN" altLang="en-US">
                <a:solidFill>
                  <a:srgbClr val="C00000"/>
                </a:solidFill>
              </a:rPr>
              <a:t>、若速度过快，汽车做何种运动？</a:t>
            </a:r>
          </a:p>
        </p:txBody>
      </p:sp>
      <p:grpSp>
        <p:nvGrpSpPr>
          <p:cNvPr id="29700" name="Group 4"/>
          <p:cNvGrpSpPr>
            <a:grpSpLocks/>
          </p:cNvGrpSpPr>
          <p:nvPr/>
        </p:nvGrpSpPr>
        <p:grpSpPr bwMode="auto">
          <a:xfrm>
            <a:off x="4030663" y="1268413"/>
            <a:ext cx="5113337" cy="5329237"/>
            <a:chOff x="0" y="0"/>
            <a:chExt cx="3221" cy="3357"/>
          </a:xfrm>
        </p:grpSpPr>
        <p:pic>
          <p:nvPicPr>
            <p:cNvPr id="29701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" y="0"/>
              <a:ext cx="40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2" name="AutoShape 6"/>
            <p:cNvSpPr>
              <a:spLocks noChangeArrowheads="1"/>
            </p:cNvSpPr>
            <p:nvPr/>
          </p:nvSpPr>
          <p:spPr bwMode="auto">
            <a:xfrm>
              <a:off x="0" y="136"/>
              <a:ext cx="3221" cy="322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01 w 21600"/>
                <a:gd name="T13" fmla="*/ 0 h 21600"/>
                <a:gd name="T14" fmla="*/ 19099 w 21600"/>
                <a:gd name="T15" fmla="*/ 439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4591" y="2955"/>
                  </a:moveTo>
                  <a:cubicBezTo>
                    <a:pt x="6358" y="1556"/>
                    <a:pt x="8546" y="795"/>
                    <a:pt x="10800" y="796"/>
                  </a:cubicBezTo>
                  <a:cubicBezTo>
                    <a:pt x="13053" y="796"/>
                    <a:pt x="15241" y="1556"/>
                    <a:pt x="17008" y="2955"/>
                  </a:cubicBezTo>
                  <a:lnTo>
                    <a:pt x="17502" y="2331"/>
                  </a:lnTo>
                  <a:cubicBezTo>
                    <a:pt x="15594" y="821"/>
                    <a:pt x="13233" y="-1"/>
                    <a:pt x="10799" y="0"/>
                  </a:cubicBezTo>
                  <a:cubicBezTo>
                    <a:pt x="8366" y="0"/>
                    <a:pt x="6005" y="821"/>
                    <a:pt x="4097" y="2331"/>
                  </a:cubicBezTo>
                  <a:lnTo>
                    <a:pt x="4591" y="2955"/>
                  </a:lnTo>
                  <a:close/>
                </a:path>
              </a:pathLst>
            </a:custGeom>
            <a:blipFill dpi="0" rotWithShape="1">
              <a:blip r:embed="rId5"/>
              <a:srcRect/>
              <a:tile tx="0" ty="0" sx="100000" sy="100000" flip="none" algn="tl"/>
            </a:blipFill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622300" y="2557463"/>
            <a:ext cx="46085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latin typeface="方正苏新诗柳楷简体" pitchFamily="2" charset="-122"/>
                <a:ea typeface="方正苏新诗柳楷简体" pitchFamily="2" charset="-122"/>
              </a:rPr>
              <a:t>提供的向心力不足，做离心运动，离开桥面做平抛运动</a:t>
            </a:r>
          </a:p>
        </p:txBody>
      </p:sp>
      <p:grpSp>
        <p:nvGrpSpPr>
          <p:cNvPr id="24584" name="Group 8"/>
          <p:cNvGrpSpPr>
            <a:grpSpLocks/>
          </p:cNvGrpSpPr>
          <p:nvPr/>
        </p:nvGrpSpPr>
        <p:grpSpPr bwMode="auto">
          <a:xfrm flipV="1">
            <a:off x="4030663" y="3068638"/>
            <a:ext cx="5113337" cy="5113337"/>
            <a:chOff x="0" y="0"/>
            <a:chExt cx="3221" cy="3221"/>
          </a:xfrm>
        </p:grpSpPr>
        <p:pic>
          <p:nvPicPr>
            <p:cNvPr id="29705" name="Picture 9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" y="2949"/>
              <a:ext cx="40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6" name="AutoShape 10"/>
            <p:cNvSpPr>
              <a:spLocks noChangeArrowheads="1"/>
            </p:cNvSpPr>
            <p:nvPr/>
          </p:nvSpPr>
          <p:spPr bwMode="auto">
            <a:xfrm flipV="1">
              <a:off x="0" y="0"/>
              <a:ext cx="3221" cy="322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01 w 21600"/>
                <a:gd name="T13" fmla="*/ 0 h 21600"/>
                <a:gd name="T14" fmla="*/ 19099 w 21600"/>
                <a:gd name="T15" fmla="*/ 439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4591" y="2955"/>
                  </a:moveTo>
                  <a:cubicBezTo>
                    <a:pt x="6358" y="1556"/>
                    <a:pt x="8546" y="795"/>
                    <a:pt x="10800" y="796"/>
                  </a:cubicBezTo>
                  <a:cubicBezTo>
                    <a:pt x="13053" y="796"/>
                    <a:pt x="15241" y="1556"/>
                    <a:pt x="17008" y="2955"/>
                  </a:cubicBezTo>
                  <a:lnTo>
                    <a:pt x="17502" y="2331"/>
                  </a:lnTo>
                  <a:cubicBezTo>
                    <a:pt x="15594" y="821"/>
                    <a:pt x="13233" y="-1"/>
                    <a:pt x="10799" y="0"/>
                  </a:cubicBezTo>
                  <a:cubicBezTo>
                    <a:pt x="8366" y="0"/>
                    <a:pt x="6005" y="821"/>
                    <a:pt x="4097" y="2331"/>
                  </a:cubicBezTo>
                  <a:lnTo>
                    <a:pt x="4591" y="2955"/>
                  </a:lnTo>
                  <a:close/>
                </a:path>
              </a:pathLst>
            </a:custGeom>
            <a:blipFill dpi="0" rotWithShape="1">
              <a:blip r:embed="rId5"/>
              <a:srcRect/>
              <a:tile tx="0" ty="0" sx="100000" sy="100000" flip="none" algn="tl"/>
            </a:blipFill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515938" y="3563938"/>
            <a:ext cx="4821237" cy="95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339933"/>
              </a:buClr>
              <a:buFont typeface="Wingdings" pitchFamily="2" charset="2"/>
              <a:buNone/>
            </a:pPr>
            <a:r>
              <a:rPr lang="zh-CN" altLang="zh-CN" sz="2800">
                <a:solidFill>
                  <a:srgbClr val="C00000"/>
                </a:solidFill>
                <a:ea typeface="方正启体简体" pitchFamily="65" charset="-122"/>
              </a:rPr>
              <a:t>2</a:t>
            </a:r>
            <a:r>
              <a:rPr lang="zh-CN" altLang="en-US" sz="2800">
                <a:solidFill>
                  <a:srgbClr val="C00000"/>
                </a:solidFill>
                <a:ea typeface="方正启体简体" pitchFamily="65" charset="-122"/>
              </a:rPr>
              <a:t>、有无可能做这样的运动？若可能应满足怎样的条件？</a:t>
            </a:r>
          </a:p>
        </p:txBody>
      </p:sp>
      <p:grpSp>
        <p:nvGrpSpPr>
          <p:cNvPr id="24588" name="Group 12"/>
          <p:cNvGrpSpPr>
            <a:grpSpLocks/>
          </p:cNvGrpSpPr>
          <p:nvPr/>
        </p:nvGrpSpPr>
        <p:grpSpPr bwMode="auto">
          <a:xfrm>
            <a:off x="6659563" y="3328988"/>
            <a:ext cx="863600" cy="1539875"/>
            <a:chOff x="0" y="0"/>
            <a:chExt cx="544" cy="970"/>
          </a:xfrm>
        </p:grpSpPr>
        <p:sp>
          <p:nvSpPr>
            <p:cNvPr id="29709" name="Line 13"/>
            <p:cNvSpPr>
              <a:spLocks noChangeShapeType="1"/>
            </p:cNvSpPr>
            <p:nvPr/>
          </p:nvSpPr>
          <p:spPr bwMode="auto">
            <a:xfrm>
              <a:off x="0" y="0"/>
              <a:ext cx="0" cy="5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0" name="Line 14"/>
            <p:cNvSpPr>
              <a:spLocks noChangeShapeType="1"/>
            </p:cNvSpPr>
            <p:nvPr/>
          </p:nvSpPr>
          <p:spPr bwMode="auto">
            <a:xfrm>
              <a:off x="0" y="2"/>
              <a:ext cx="0" cy="90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1" name="Text Box 15"/>
            <p:cNvSpPr txBox="1">
              <a:spLocks noChangeArrowheads="1"/>
            </p:cNvSpPr>
            <p:nvPr/>
          </p:nvSpPr>
          <p:spPr bwMode="auto">
            <a:xfrm>
              <a:off x="91" y="682"/>
              <a:ext cx="4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400" i="1">
                  <a:latin typeface="Times New Roman" pitchFamily="18" charset="0"/>
                </a:rPr>
                <a:t>G</a:t>
              </a:r>
            </a:p>
          </p:txBody>
        </p:sp>
        <p:sp>
          <p:nvSpPr>
            <p:cNvPr id="29712" name="Text Box 16"/>
            <p:cNvSpPr txBox="1">
              <a:spLocks noChangeArrowheads="1"/>
            </p:cNvSpPr>
            <p:nvPr/>
          </p:nvSpPr>
          <p:spPr bwMode="auto">
            <a:xfrm>
              <a:off x="46" y="228"/>
              <a:ext cx="4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400" i="1">
                  <a:latin typeface="Times New Roman" pitchFamily="18" charset="0"/>
                </a:rPr>
                <a:t>F</a:t>
              </a:r>
              <a:r>
                <a:rPr lang="zh-CN" altLang="zh-CN" sz="2400" i="1" baseline="-25000">
                  <a:latin typeface="Times New Roman" pitchFamily="18" charset="0"/>
                </a:rPr>
                <a:t>N</a:t>
              </a:r>
              <a:endParaRPr lang="zh-CN" altLang="zh-CN" sz="2400" i="1">
                <a:latin typeface="Times New Roman" pitchFamily="18" charset="0"/>
              </a:endParaRPr>
            </a:p>
          </p:txBody>
        </p:sp>
      </p:grpSp>
      <p:graphicFrame>
        <p:nvGraphicFramePr>
          <p:cNvPr id="24593" name="Object 17"/>
          <p:cNvGraphicFramePr>
            <a:graphicFrameLocks noChangeAspect="1"/>
          </p:cNvGraphicFramePr>
          <p:nvPr/>
        </p:nvGraphicFramePr>
        <p:xfrm>
          <a:off x="900113" y="4332288"/>
          <a:ext cx="2520950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4" r:id="rId6" imgW="1130300" imgH="914400" progId="Equation.3">
                  <p:embed/>
                </p:oleObj>
              </mc:Choice>
              <mc:Fallback>
                <p:oleObj r:id="rId6" imgW="1130300" imgH="9144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332288"/>
                        <a:ext cx="2520950" cy="203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3" grpId="0" autoUpdateAnimBg="0"/>
      <p:bldP spid="24587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900113" y="542925"/>
            <a:ext cx="5213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3600" b="1">
                <a:solidFill>
                  <a:srgbClr val="FF0000"/>
                </a:solidFill>
                <a:latin typeface="Times New Roman" pitchFamily="18" charset="0"/>
                <a:ea typeface="华文新魏" pitchFamily="2" charset="-122"/>
              </a:rPr>
              <a:t>三、航天器中的失重现象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808038" y="1471613"/>
            <a:ext cx="786765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华文新魏" pitchFamily="2" charset="-122"/>
              </a:rPr>
              <a:t>一宇宙飞船绕地球做匀速圆周运动，距地面一二百千米时，它的轨道半径近似等于地球半径，航天员受到地球引力近似等于重力</a:t>
            </a:r>
          </a:p>
        </p:txBody>
      </p:sp>
      <p:graphicFrame>
        <p:nvGraphicFramePr>
          <p:cNvPr id="134148" name="Object 4"/>
          <p:cNvGraphicFramePr>
            <a:graphicFrameLocks noChangeAspect="1"/>
          </p:cNvGraphicFramePr>
          <p:nvPr/>
        </p:nvGraphicFramePr>
        <p:xfrm>
          <a:off x="1116013" y="2924175"/>
          <a:ext cx="4032250" cy="248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3" name="Equation" r:id="rId3" imgW="1041120" imgH="1028520" progId="Equation.DSMT4">
                  <p:embed/>
                </p:oleObj>
              </mc:Choice>
              <mc:Fallback>
                <p:oleObj name="Equation" r:id="rId3" imgW="1041120" imgH="10285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924175"/>
                        <a:ext cx="4032250" cy="2489200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9" name="Object 5"/>
          <p:cNvGraphicFramePr>
            <a:graphicFrameLocks noChangeAspect="1"/>
          </p:cNvGraphicFramePr>
          <p:nvPr/>
        </p:nvGraphicFramePr>
        <p:xfrm>
          <a:off x="1258888" y="5013325"/>
          <a:ext cx="158432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4" name="Equation" r:id="rId5" imgW="558720" imgH="253800" progId="Equation.DSMT4">
                  <p:embed/>
                </p:oleObj>
              </mc:Choice>
              <mc:Fallback>
                <p:oleObj name="Equation" r:id="rId5" imgW="558720" imgH="253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013325"/>
                        <a:ext cx="1584325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Text Box 6"/>
          <p:cNvSpPr txBox="1">
            <a:spLocks noChangeArrowheads="1"/>
          </p:cNvSpPr>
          <p:nvPr/>
        </p:nvSpPr>
        <p:spPr bwMode="auto">
          <a:xfrm>
            <a:off x="1949450" y="5943600"/>
            <a:ext cx="5518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华文新魏" pitchFamily="2" charset="-122"/>
              </a:rPr>
              <a:t>船舱对航天员的支持力为零，超重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4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68638"/>
            <a:ext cx="3352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1095375" y="427038"/>
            <a:ext cx="2927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3600" b="1">
                <a:solidFill>
                  <a:srgbClr val="FF0000"/>
                </a:solidFill>
                <a:latin typeface="Times New Roman" pitchFamily="18" charset="0"/>
                <a:ea typeface="华文新魏" pitchFamily="2" charset="-122"/>
              </a:rPr>
              <a:t>四、离心运动</a:t>
            </a:r>
          </a:p>
        </p:txBody>
      </p:sp>
      <p:sp>
        <p:nvSpPr>
          <p:cNvPr id="132100" name="Text Box 4"/>
          <p:cNvSpPr txBox="1">
            <a:spLocks noChangeArrowheads="1"/>
          </p:cNvSpPr>
          <p:nvPr/>
        </p:nvSpPr>
        <p:spPr bwMode="auto">
          <a:xfrm>
            <a:off x="468313" y="1173163"/>
            <a:ext cx="8274050" cy="180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chemeClr val="tx2"/>
                </a:solidFill>
                <a:latin typeface="Times New Roman" pitchFamily="18" charset="0"/>
                <a:ea typeface="华文新魏" pitchFamily="2" charset="-122"/>
              </a:rPr>
              <a:t>1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华文新魏" pitchFamily="2" charset="-122"/>
              </a:rPr>
              <a:t>定义：做圆周运动的物体，所受的合力突然消失或</a:t>
            </a:r>
          </a:p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华文新魏" pitchFamily="2" charset="-122"/>
              </a:rPr>
              <a:t>               合力不足以提供向心力时，物体将逐渐远离</a:t>
            </a:r>
          </a:p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华文新魏" pitchFamily="2" charset="-122"/>
              </a:rPr>
              <a:t>               圆心的运动</a:t>
            </a:r>
          </a:p>
        </p:txBody>
      </p:sp>
      <p:sp>
        <p:nvSpPr>
          <p:cNvPr id="132101" name="Text Box 5"/>
          <p:cNvSpPr txBox="1">
            <a:spLocks noChangeArrowheads="1"/>
          </p:cNvSpPr>
          <p:nvPr/>
        </p:nvSpPr>
        <p:spPr bwMode="auto">
          <a:xfrm>
            <a:off x="395288" y="2997200"/>
            <a:ext cx="4824412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chemeClr val="tx2"/>
                </a:solidFill>
                <a:latin typeface="Times New Roman" pitchFamily="18" charset="0"/>
                <a:ea typeface="华文新魏" pitchFamily="2" charset="-122"/>
              </a:rPr>
              <a:t>2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华文新魏" pitchFamily="2" charset="-122"/>
              </a:rPr>
              <a:t>应用与防止</a:t>
            </a:r>
          </a:p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华文新魏" pitchFamily="2" charset="-122"/>
              </a:rPr>
              <a:t>例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itchFamily="18" charset="0"/>
                <a:ea typeface="华文新魏" pitchFamily="2" charset="-122"/>
              </a:rPr>
              <a:t>1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华文新魏" pitchFamily="2" charset="-122"/>
              </a:rPr>
              <a:t>：洗衣机脱水时利用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华文新魏" pitchFamily="2" charset="-122"/>
              </a:rPr>
              <a:t>离心运动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华文新魏" pitchFamily="2" charset="-122"/>
              </a:rPr>
              <a:t>把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  <a:ea typeface="华文新魏" pitchFamily="2" charset="-122"/>
              </a:rPr>
              <a:t>附着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华文新魏" pitchFamily="2" charset="-122"/>
              </a:rPr>
              <a:t>在衣物上的水甩掉</a:t>
            </a:r>
          </a:p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华文新魏" pitchFamily="2" charset="-122"/>
              </a:rPr>
              <a:t>例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itchFamily="18" charset="0"/>
                <a:ea typeface="华文新魏" pitchFamily="2" charset="-122"/>
              </a:rPr>
              <a:t>2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华文新魏" pitchFamily="2" charset="-122"/>
              </a:rPr>
              <a:t>：离心制管技术</a:t>
            </a:r>
          </a:p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华文新魏" pitchFamily="2" charset="-122"/>
              </a:rPr>
              <a:t>例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itchFamily="18" charset="0"/>
                <a:ea typeface="华文新魏" pitchFamily="2" charset="-122"/>
              </a:rPr>
              <a:t>3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itchFamily="18" charset="0"/>
                <a:ea typeface="华文新魏" pitchFamily="2" charset="-122"/>
              </a:rPr>
              <a:t>：车转弯时要限制车速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2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2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2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2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4005263"/>
            <a:ext cx="1693863" cy="676275"/>
          </a:xfrm>
        </p:spPr>
        <p:txBody>
          <a:bodyPr anchor="b"/>
          <a:lstStyle/>
          <a:p>
            <a:r>
              <a:rPr lang="zh-CN" altLang="en-US" sz="3900" b="1">
                <a:solidFill>
                  <a:srgbClr val="0000FF"/>
                </a:solidFill>
              </a:rPr>
              <a:t>过山车</a:t>
            </a:r>
          </a:p>
        </p:txBody>
      </p:sp>
      <p:pic>
        <p:nvPicPr>
          <p:cNvPr id="26627" name="6.MPG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76250"/>
            <a:ext cx="4392613" cy="359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5.MPG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852738"/>
            <a:ext cx="4570412" cy="373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6156325" y="2146300"/>
            <a:ext cx="1250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 b="1">
                <a:solidFill>
                  <a:srgbClr val="0000FF"/>
                </a:solidFill>
                <a:ea typeface="方正启体简体" pitchFamily="65" charset="-122"/>
              </a:rPr>
              <a:t>水流星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6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66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627"/>
                  </p:tgtEl>
                </p:cond>
              </p:nextCondLst>
            </p:seq>
            <p:video>
              <p:cMediaNode>
                <p:cTn id="7" fill="hold" display="0" nodeType="clickEffect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66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6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6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628"/>
                  </p:tgtEl>
                </p:cond>
              </p:nextCondLst>
            </p:seq>
            <p:video>
              <p:cMediaNode>
                <p:cTn id="13" fill="hold" display="0" nodeType="clickEffect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662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zh-CN" altLang="en-US" b="1">
                <a:solidFill>
                  <a:srgbClr val="0000FF"/>
                </a:solidFill>
              </a:rPr>
              <a:t>练习　飞车走壁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4791075" y="2125663"/>
            <a:ext cx="3783013" cy="1760537"/>
          </a:xfrm>
        </p:spPr>
        <p:txBody>
          <a:bodyPr/>
          <a:lstStyle/>
          <a:p>
            <a:pPr marL="273050" indent="-273050"/>
            <a:r>
              <a:rPr lang="zh-CN" altLang="en-US"/>
              <a:t>摩托车飞车走壁，请分析受力情况，解释现象</a:t>
            </a:r>
          </a:p>
        </p:txBody>
      </p:sp>
      <p:pic>
        <p:nvPicPr>
          <p:cNvPr id="32772" name="Picture 4" descr="0206018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41500"/>
            <a:ext cx="3660775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86106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lnSpc>
                <a:spcPct val="120000"/>
              </a:lnSpc>
            </a:pPr>
            <a:r>
              <a:rPr lang="zh-CN" altLang="en-US" sz="2400">
                <a:solidFill>
                  <a:srgbClr val="FF0000"/>
                </a:solidFill>
                <a:ea typeface="方正苏新诗柳楷简体" pitchFamily="2" charset="-122"/>
              </a:rPr>
              <a:t>练习</a:t>
            </a:r>
            <a:r>
              <a:rPr lang="en-US" altLang="zh-CN" sz="2400">
                <a:solidFill>
                  <a:srgbClr val="FF0000"/>
                </a:solidFill>
                <a:ea typeface="方正苏新诗柳楷简体" pitchFamily="2" charset="-122"/>
              </a:rPr>
              <a:t>: </a:t>
            </a:r>
            <a:r>
              <a:rPr lang="zh-CN" altLang="en-US" sz="2400">
                <a:solidFill>
                  <a:srgbClr val="0000FF"/>
                </a:solidFill>
                <a:ea typeface="方正苏新诗柳楷简体" pitchFamily="2" charset="-122"/>
              </a:rPr>
              <a:t>用钢管做成半径为</a:t>
            </a:r>
            <a:r>
              <a:rPr lang="zh-CN" altLang="zh-CN" sz="2400">
                <a:solidFill>
                  <a:srgbClr val="0000FF"/>
                </a:solidFill>
                <a:ea typeface="方正苏新诗柳楷简体" pitchFamily="2" charset="-122"/>
              </a:rPr>
              <a:t>R=0.5m</a:t>
            </a:r>
            <a:r>
              <a:rPr lang="zh-CN" altLang="en-US" sz="2400">
                <a:solidFill>
                  <a:srgbClr val="0000FF"/>
                </a:solidFill>
                <a:ea typeface="方正苏新诗柳楷简体" pitchFamily="2" charset="-122"/>
              </a:rPr>
              <a:t>的光滑圆环（管径远小于</a:t>
            </a:r>
            <a:r>
              <a:rPr lang="zh-CN" altLang="zh-CN" sz="2400">
                <a:solidFill>
                  <a:srgbClr val="0000FF"/>
                </a:solidFill>
                <a:ea typeface="方正苏新诗柳楷简体" pitchFamily="2" charset="-122"/>
              </a:rPr>
              <a:t>R</a:t>
            </a:r>
            <a:r>
              <a:rPr lang="zh-CN" altLang="en-US" sz="2400">
                <a:solidFill>
                  <a:srgbClr val="0000FF"/>
                </a:solidFill>
                <a:ea typeface="方正苏新诗柳楷简体" pitchFamily="2" charset="-122"/>
              </a:rPr>
              <a:t>）竖直放置，一</a:t>
            </a:r>
            <a:r>
              <a:rPr lang="zh-CN" altLang="zh-CN" sz="2400">
                <a:solidFill>
                  <a:srgbClr val="0000FF"/>
                </a:solidFill>
                <a:ea typeface="方正苏新诗柳楷简体" pitchFamily="2" charset="-122"/>
              </a:rPr>
              <a:t>质量为m=0.2kg</a:t>
            </a:r>
            <a:r>
              <a:rPr lang="zh-CN" altLang="en-US" sz="2400">
                <a:solidFill>
                  <a:srgbClr val="0000FF"/>
                </a:solidFill>
                <a:ea typeface="方正苏新诗柳楷简体" pitchFamily="2" charset="-122"/>
              </a:rPr>
              <a:t>的小球（可看作质点，直径略小于管径）在环内做圆周运动，求</a:t>
            </a:r>
            <a:r>
              <a:rPr lang="zh-CN" altLang="zh-CN" sz="2400">
                <a:solidFill>
                  <a:srgbClr val="0000FF"/>
                </a:solidFill>
                <a:ea typeface="方正苏新诗柳楷简体" pitchFamily="2" charset="-122"/>
              </a:rPr>
              <a:t>:</a:t>
            </a:r>
            <a:r>
              <a:rPr lang="zh-CN" altLang="en-US" sz="2400">
                <a:solidFill>
                  <a:srgbClr val="0000FF"/>
                </a:solidFill>
                <a:ea typeface="方正苏新诗柳楷简体" pitchFamily="2" charset="-122"/>
              </a:rPr>
              <a:t>小球通过最高点</a:t>
            </a:r>
            <a:r>
              <a:rPr lang="zh-CN" altLang="zh-CN" sz="2400">
                <a:solidFill>
                  <a:srgbClr val="0000FF"/>
                </a:solidFill>
                <a:ea typeface="方正苏新诗柳楷简体" pitchFamily="2" charset="-122"/>
              </a:rPr>
              <a:t>A</a:t>
            </a:r>
            <a:r>
              <a:rPr lang="zh-CN" altLang="en-US" sz="2400">
                <a:solidFill>
                  <a:srgbClr val="0000FF"/>
                </a:solidFill>
                <a:ea typeface="方正苏新诗柳楷简体" pitchFamily="2" charset="-122"/>
              </a:rPr>
              <a:t>时，下列两种情况下球对管壁的作用力</a:t>
            </a:r>
            <a:r>
              <a:rPr lang="zh-CN" altLang="zh-CN" sz="2400">
                <a:solidFill>
                  <a:srgbClr val="0000FF"/>
                </a:solidFill>
                <a:ea typeface="方正苏新诗柳楷简体" pitchFamily="2" charset="-122"/>
              </a:rPr>
              <a:t>. </a:t>
            </a:r>
            <a:r>
              <a:rPr lang="zh-CN" altLang="en-US" sz="2400">
                <a:solidFill>
                  <a:srgbClr val="0000FF"/>
                </a:solidFill>
                <a:ea typeface="方正苏新诗柳楷简体" pitchFamily="2" charset="-122"/>
              </a:rPr>
              <a:t>取</a:t>
            </a:r>
            <a:r>
              <a:rPr lang="zh-CN" altLang="zh-CN" sz="2400">
                <a:solidFill>
                  <a:srgbClr val="0000FF"/>
                </a:solidFill>
                <a:ea typeface="方正苏新诗柳楷简体" pitchFamily="2" charset="-122"/>
              </a:rPr>
              <a:t>g=10m/s</a:t>
            </a:r>
            <a:r>
              <a:rPr lang="zh-CN" altLang="zh-CN" sz="2400" baseline="30000">
                <a:solidFill>
                  <a:srgbClr val="0000FF"/>
                </a:solidFill>
                <a:ea typeface="方正苏新诗柳楷简体" pitchFamily="2" charset="-122"/>
              </a:rPr>
              <a:t>2</a:t>
            </a:r>
            <a:endParaRPr lang="zh-CN" altLang="zh-CN" sz="2400">
              <a:solidFill>
                <a:srgbClr val="0000FF"/>
              </a:solidFill>
              <a:ea typeface="方正苏新诗柳楷简体" pitchFamily="2" charset="-122"/>
            </a:endParaRPr>
          </a:p>
          <a:p>
            <a:pPr eaLnBrk="0" hangingPunct="0">
              <a:lnSpc>
                <a:spcPct val="120000"/>
              </a:lnSpc>
            </a:pPr>
            <a:r>
              <a:rPr lang="zh-CN" altLang="zh-CN" sz="2400">
                <a:solidFill>
                  <a:srgbClr val="0000FF"/>
                </a:solidFill>
                <a:ea typeface="方正苏新诗柳楷简体" pitchFamily="2" charset="-122"/>
              </a:rPr>
              <a:t>(1) A</a:t>
            </a:r>
            <a:r>
              <a:rPr lang="zh-CN" altLang="en-US" sz="2400">
                <a:solidFill>
                  <a:srgbClr val="0000FF"/>
                </a:solidFill>
                <a:ea typeface="方正苏新诗柳楷简体" pitchFamily="2" charset="-122"/>
              </a:rPr>
              <a:t>的速率为</a:t>
            </a:r>
            <a:r>
              <a:rPr lang="zh-CN" altLang="zh-CN" sz="2400">
                <a:solidFill>
                  <a:srgbClr val="0000FF"/>
                </a:solidFill>
                <a:ea typeface="方正苏新诗柳楷简体" pitchFamily="2" charset="-122"/>
              </a:rPr>
              <a:t>1.0m/s      (2) A</a:t>
            </a:r>
            <a:r>
              <a:rPr lang="zh-CN" altLang="en-US" sz="2400">
                <a:solidFill>
                  <a:srgbClr val="0000FF"/>
                </a:solidFill>
                <a:ea typeface="方正苏新诗柳楷简体" pitchFamily="2" charset="-122"/>
              </a:rPr>
              <a:t>的速率为</a:t>
            </a:r>
            <a:r>
              <a:rPr lang="zh-CN" altLang="zh-CN" sz="2400">
                <a:solidFill>
                  <a:srgbClr val="0000FF"/>
                </a:solidFill>
                <a:ea typeface="方正苏新诗柳楷简体" pitchFamily="2" charset="-122"/>
              </a:rPr>
              <a:t>4.0m/s </a:t>
            </a:r>
            <a:r>
              <a:rPr lang="zh-CN" altLang="en-US" sz="2400">
                <a:solidFill>
                  <a:srgbClr val="0000FF"/>
                </a:solidFill>
                <a:ea typeface="方正苏新诗柳楷简体" pitchFamily="2" charset="-122"/>
              </a:rPr>
              <a:t>　　</a:t>
            </a:r>
          </a:p>
        </p:txBody>
      </p:sp>
      <p:grpSp>
        <p:nvGrpSpPr>
          <p:cNvPr id="33795" name="Group 4"/>
          <p:cNvGrpSpPr>
            <a:grpSpLocks/>
          </p:cNvGrpSpPr>
          <p:nvPr/>
        </p:nvGrpSpPr>
        <p:grpSpPr bwMode="auto">
          <a:xfrm>
            <a:off x="6934200" y="1981200"/>
            <a:ext cx="1828800" cy="2205038"/>
            <a:chOff x="0" y="0"/>
            <a:chExt cx="1152" cy="1389"/>
          </a:xfrm>
        </p:grpSpPr>
        <p:sp>
          <p:nvSpPr>
            <p:cNvPr id="33796" name="Arc 5"/>
            <p:cNvSpPr>
              <a:spLocks/>
            </p:cNvSpPr>
            <p:nvPr/>
          </p:nvSpPr>
          <p:spPr bwMode="auto">
            <a:xfrm rot="5400000">
              <a:off x="118" y="363"/>
              <a:ext cx="897" cy="87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43140" y="23204"/>
                  </a:moveTo>
                  <a:cubicBezTo>
                    <a:pt x="42300" y="34479"/>
                    <a:pt x="32907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</a:path>
                <a:path w="43200" h="43200" stroke="0" extrusionOk="0">
                  <a:moveTo>
                    <a:pt x="43140" y="23204"/>
                  </a:moveTo>
                  <a:cubicBezTo>
                    <a:pt x="42300" y="34479"/>
                    <a:pt x="32907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  <a:lnTo>
                    <a:pt x="21600" y="21600"/>
                  </a:lnTo>
                  <a:lnTo>
                    <a:pt x="43140" y="23204"/>
                  </a:lnTo>
                  <a:close/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7" name="Line 6"/>
            <p:cNvSpPr>
              <a:spLocks noChangeShapeType="1"/>
            </p:cNvSpPr>
            <p:nvPr/>
          </p:nvSpPr>
          <p:spPr bwMode="auto">
            <a:xfrm>
              <a:off x="580" y="351"/>
              <a:ext cx="0" cy="4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8" name="Rectangle 7"/>
            <p:cNvSpPr>
              <a:spLocks noChangeArrowheads="1"/>
            </p:cNvSpPr>
            <p:nvPr/>
          </p:nvSpPr>
          <p:spPr bwMode="auto">
            <a:xfrm>
              <a:off x="369" y="288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zh-CN" sz="2400">
                  <a:latin typeface="Times New Roman" pitchFamily="18" charset="0"/>
                  <a:ea typeface="方正启体简体" pitchFamily="65" charset="-122"/>
                </a:rPr>
                <a:t>A</a:t>
              </a:r>
            </a:p>
          </p:txBody>
        </p:sp>
        <p:sp>
          <p:nvSpPr>
            <p:cNvPr id="33799" name="Rectangle 8"/>
            <p:cNvSpPr>
              <a:spLocks noChangeArrowheads="1"/>
            </p:cNvSpPr>
            <p:nvPr/>
          </p:nvSpPr>
          <p:spPr bwMode="auto">
            <a:xfrm>
              <a:off x="581" y="731"/>
              <a:ext cx="2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zh-CN" sz="2400">
                  <a:latin typeface="Times New Roman" pitchFamily="18" charset="0"/>
                  <a:ea typeface="方正启体简体" pitchFamily="65" charset="-122"/>
                </a:rPr>
                <a:t>O</a:t>
              </a:r>
            </a:p>
          </p:txBody>
        </p:sp>
        <p:sp>
          <p:nvSpPr>
            <p:cNvPr id="33800" name="Rectangle 9"/>
            <p:cNvSpPr>
              <a:spLocks noChangeArrowheads="1"/>
            </p:cNvSpPr>
            <p:nvPr/>
          </p:nvSpPr>
          <p:spPr bwMode="auto">
            <a:xfrm>
              <a:off x="305" y="0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zh-CN" sz="2400">
                  <a:latin typeface="Times New Roman" pitchFamily="18" charset="0"/>
                  <a:ea typeface="方正启体简体" pitchFamily="65" charset="-122"/>
                </a:rPr>
                <a:t>m</a:t>
              </a:r>
            </a:p>
          </p:txBody>
        </p:sp>
        <p:sp>
          <p:nvSpPr>
            <p:cNvPr id="33801" name="Oval 10"/>
            <p:cNvSpPr>
              <a:spLocks noChangeArrowheads="1"/>
            </p:cNvSpPr>
            <p:nvPr/>
          </p:nvSpPr>
          <p:spPr bwMode="auto">
            <a:xfrm>
              <a:off x="528" y="269"/>
              <a:ext cx="96" cy="9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33802" name="Arc 11"/>
            <p:cNvSpPr>
              <a:spLocks/>
            </p:cNvSpPr>
            <p:nvPr/>
          </p:nvSpPr>
          <p:spPr bwMode="auto">
            <a:xfrm rot="5400000">
              <a:off x="0" y="238"/>
              <a:ext cx="1149" cy="1152"/>
            </a:xfrm>
            <a:custGeom>
              <a:avLst/>
              <a:gdLst>
                <a:gd name="T0" fmla="*/ 0 w 43198"/>
                <a:gd name="T1" fmla="*/ 0 h 43200"/>
                <a:gd name="T2" fmla="*/ 0 w 43198"/>
                <a:gd name="T3" fmla="*/ 0 h 43200"/>
                <a:gd name="T4" fmla="*/ 0 w 43198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198" h="43200" fill="none" extrusionOk="0">
                  <a:moveTo>
                    <a:pt x="43140" y="23204"/>
                  </a:moveTo>
                  <a:cubicBezTo>
                    <a:pt x="42300" y="34479"/>
                    <a:pt x="32907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413" y="-1"/>
                    <a:pt x="43036" y="9491"/>
                    <a:pt x="43197" y="21304"/>
                  </a:cubicBezTo>
                </a:path>
                <a:path w="43198" h="43200" stroke="0" extrusionOk="0">
                  <a:moveTo>
                    <a:pt x="43140" y="23204"/>
                  </a:moveTo>
                  <a:cubicBezTo>
                    <a:pt x="42300" y="34479"/>
                    <a:pt x="32907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413" y="-1"/>
                    <a:pt x="43036" y="9491"/>
                    <a:pt x="43197" y="21304"/>
                  </a:cubicBezTo>
                  <a:lnTo>
                    <a:pt x="21600" y="21600"/>
                  </a:lnTo>
                  <a:lnTo>
                    <a:pt x="43140" y="23204"/>
                  </a:lnTo>
                  <a:close/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732" name="Rectangle 12"/>
          <p:cNvSpPr>
            <a:spLocks noChangeArrowheads="1"/>
          </p:cNvSpPr>
          <p:nvPr/>
        </p:nvSpPr>
        <p:spPr bwMode="auto">
          <a:xfrm>
            <a:off x="228600" y="2438400"/>
            <a:ext cx="62484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zh-CN" sz="2400">
                <a:solidFill>
                  <a:srgbClr val="3333FF"/>
                </a:solidFill>
                <a:latin typeface="Times New Roman" pitchFamily="18" charset="0"/>
                <a:ea typeface="方正启体简体" pitchFamily="65" charset="-122"/>
              </a:rPr>
              <a:t>解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：</a:t>
            </a:r>
            <a:r>
              <a:rPr lang="zh-CN" altLang="en-US" sz="2400">
                <a:latin typeface="Times New Roman" pitchFamily="18" charset="0"/>
                <a:ea typeface="方正启体简体" pitchFamily="65" charset="-122"/>
              </a:rPr>
              <a:t>先求出杆的弹力为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0 </a:t>
            </a:r>
            <a:r>
              <a:rPr lang="zh-CN" altLang="en-US" sz="2400">
                <a:latin typeface="Times New Roman" pitchFamily="18" charset="0"/>
                <a:ea typeface="方正启体简体" pitchFamily="65" charset="-122"/>
              </a:rPr>
              <a:t>的速率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v</a:t>
            </a:r>
            <a:r>
              <a:rPr lang="zh-CN" altLang="zh-CN" sz="2400" baseline="-25000">
                <a:latin typeface="Times New Roman" pitchFamily="18" charset="0"/>
                <a:ea typeface="方正启体简体" pitchFamily="65" charset="-122"/>
              </a:rPr>
              <a:t>0</a:t>
            </a:r>
            <a:endParaRPr lang="zh-CN" altLang="zh-CN" sz="2400">
              <a:latin typeface="Times New Roman" pitchFamily="18" charset="0"/>
              <a:ea typeface="方正启体简体" pitchFamily="65" charset="-122"/>
            </a:endParaRPr>
          </a:p>
        </p:txBody>
      </p:sp>
      <p:sp>
        <p:nvSpPr>
          <p:cNvPr id="30733" name="Rectangle 13"/>
          <p:cNvSpPr>
            <a:spLocks noChangeArrowheads="1"/>
          </p:cNvSpPr>
          <p:nvPr/>
        </p:nvSpPr>
        <p:spPr bwMode="auto">
          <a:xfrm>
            <a:off x="685800" y="2870200"/>
            <a:ext cx="1617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mg=mv</a:t>
            </a:r>
            <a:r>
              <a:rPr lang="zh-CN" altLang="zh-CN" sz="2400" baseline="-25000">
                <a:latin typeface="Times New Roman" pitchFamily="18" charset="0"/>
                <a:ea typeface="方正启体简体" pitchFamily="65" charset="-122"/>
              </a:rPr>
              <a:t>0</a:t>
            </a:r>
            <a:r>
              <a:rPr lang="zh-CN" altLang="zh-CN" sz="2400" baseline="30000">
                <a:latin typeface="Times New Roman" pitchFamily="18" charset="0"/>
                <a:ea typeface="方正启体简体" pitchFamily="65" charset="-122"/>
              </a:rPr>
              <a:t>2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/</a:t>
            </a:r>
            <a:r>
              <a:rPr lang="zh-CN" altLang="zh-CN" sz="2400" i="1">
                <a:latin typeface="Times New Roman" pitchFamily="18" charset="0"/>
                <a:ea typeface="方正启体简体" pitchFamily="65" charset="-122"/>
              </a:rPr>
              <a:t>l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 </a:t>
            </a:r>
          </a:p>
        </p:txBody>
      </p:sp>
      <p:sp>
        <p:nvSpPr>
          <p:cNvPr id="30734" name="Rectangle 14"/>
          <p:cNvSpPr>
            <a:spLocks noChangeArrowheads="1"/>
          </p:cNvSpPr>
          <p:nvPr/>
        </p:nvSpPr>
        <p:spPr bwMode="auto">
          <a:xfrm>
            <a:off x="2819400" y="2870200"/>
            <a:ext cx="13525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v</a:t>
            </a:r>
            <a:r>
              <a:rPr lang="zh-CN" altLang="zh-CN" sz="2400" baseline="-25000">
                <a:latin typeface="Times New Roman" pitchFamily="18" charset="0"/>
                <a:ea typeface="方正启体简体" pitchFamily="65" charset="-122"/>
              </a:rPr>
              <a:t>0</a:t>
            </a:r>
            <a:r>
              <a:rPr lang="zh-CN" altLang="zh-CN" sz="2400" baseline="30000">
                <a:latin typeface="Times New Roman" pitchFamily="18" charset="0"/>
                <a:ea typeface="方正启体简体" pitchFamily="65" charset="-122"/>
              </a:rPr>
              <a:t>2</a:t>
            </a:r>
            <a:r>
              <a:rPr lang="zh-CN" altLang="zh-CN" sz="2400" i="1">
                <a:latin typeface="Times New Roman" pitchFamily="18" charset="0"/>
                <a:ea typeface="方正启体简体" pitchFamily="65" charset="-122"/>
              </a:rPr>
              <a:t>=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g</a:t>
            </a:r>
            <a:r>
              <a:rPr lang="zh-CN" altLang="zh-CN" sz="2400" i="1">
                <a:latin typeface="Times New Roman" pitchFamily="18" charset="0"/>
                <a:ea typeface="方正启体简体" pitchFamily="65" charset="-122"/>
              </a:rPr>
              <a:t>l=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5</a:t>
            </a:r>
          </a:p>
        </p:txBody>
      </p:sp>
      <p:sp>
        <p:nvSpPr>
          <p:cNvPr id="30735" name="Rectangle 15"/>
          <p:cNvSpPr>
            <a:spLocks noChangeArrowheads="1"/>
          </p:cNvSpPr>
          <p:nvPr/>
        </p:nvSpPr>
        <p:spPr bwMode="auto">
          <a:xfrm>
            <a:off x="4746625" y="2870200"/>
            <a:ext cx="17859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v</a:t>
            </a:r>
            <a:r>
              <a:rPr lang="zh-CN" altLang="zh-CN" sz="2400" baseline="-25000">
                <a:latin typeface="Times New Roman" pitchFamily="18" charset="0"/>
                <a:ea typeface="方正启体简体" pitchFamily="65" charset="-122"/>
              </a:rPr>
              <a:t>0</a:t>
            </a:r>
            <a:r>
              <a:rPr lang="zh-CN" altLang="zh-CN" sz="2400" i="1">
                <a:latin typeface="Times New Roman" pitchFamily="18" charset="0"/>
                <a:ea typeface="方正启体简体" pitchFamily="65" charset="-122"/>
              </a:rPr>
              <a:t>=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2.25</a:t>
            </a:r>
            <a:r>
              <a:rPr lang="zh-CN" altLang="zh-CN" sz="2400" i="1">
                <a:latin typeface="Times New Roman" pitchFamily="18" charset="0"/>
                <a:ea typeface="方正启体简体" pitchFamily="65" charset="-122"/>
              </a:rPr>
              <a:t> 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m/s </a:t>
            </a:r>
          </a:p>
        </p:txBody>
      </p:sp>
      <p:sp>
        <p:nvSpPr>
          <p:cNvPr id="30736" name="Rectangle 16"/>
          <p:cNvSpPr>
            <a:spLocks noChangeArrowheads="1"/>
          </p:cNvSpPr>
          <p:nvPr/>
        </p:nvSpPr>
        <p:spPr bwMode="auto">
          <a:xfrm>
            <a:off x="304800" y="3352800"/>
            <a:ext cx="67056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(1) v</a:t>
            </a:r>
            <a:r>
              <a:rPr lang="zh-CN" altLang="zh-CN" sz="2400" baseline="-25000">
                <a:latin typeface="Times New Roman" pitchFamily="18" charset="0"/>
                <a:ea typeface="方正启体简体" pitchFamily="65" charset="-122"/>
              </a:rPr>
              <a:t>1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=1m/s&lt; v</a:t>
            </a:r>
            <a:r>
              <a:rPr lang="zh-CN" altLang="zh-CN" sz="2400" baseline="-25000">
                <a:latin typeface="Times New Roman" pitchFamily="18" charset="0"/>
                <a:ea typeface="方正启体简体" pitchFamily="65" charset="-122"/>
              </a:rPr>
              <a:t>0 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  </a:t>
            </a:r>
            <a:r>
              <a:rPr lang="zh-CN" altLang="en-US" sz="2400">
                <a:latin typeface="Times New Roman" pitchFamily="18" charset="0"/>
                <a:ea typeface="方正启体简体" pitchFamily="65" charset="-122"/>
              </a:rPr>
              <a:t>球应受到内壁向上的支持力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N</a:t>
            </a:r>
            <a:r>
              <a:rPr lang="zh-CN" altLang="zh-CN" sz="2400" baseline="-25000">
                <a:latin typeface="Times New Roman" pitchFamily="18" charset="0"/>
                <a:ea typeface="方正启体简体" pitchFamily="65" charset="-122"/>
              </a:rPr>
              <a:t>1</a:t>
            </a:r>
            <a:r>
              <a:rPr lang="zh-CN" altLang="en-US" sz="2400">
                <a:latin typeface="Times New Roman" pitchFamily="18" charset="0"/>
                <a:ea typeface="方正启体简体" pitchFamily="65" charset="-122"/>
              </a:rPr>
              <a:t>，受力如图示：</a:t>
            </a:r>
          </a:p>
        </p:txBody>
      </p:sp>
      <p:grpSp>
        <p:nvGrpSpPr>
          <p:cNvPr id="33808" name="Group 17"/>
          <p:cNvGrpSpPr>
            <a:grpSpLocks/>
          </p:cNvGrpSpPr>
          <p:nvPr/>
        </p:nvGrpSpPr>
        <p:grpSpPr bwMode="auto">
          <a:xfrm>
            <a:off x="7799388" y="1600200"/>
            <a:ext cx="715962" cy="1574800"/>
            <a:chOff x="0" y="0"/>
            <a:chExt cx="451" cy="992"/>
          </a:xfrm>
        </p:grpSpPr>
        <p:sp>
          <p:nvSpPr>
            <p:cNvPr id="33809" name="Line 18"/>
            <p:cNvSpPr>
              <a:spLocks noChangeShapeType="1"/>
            </p:cNvSpPr>
            <p:nvPr/>
          </p:nvSpPr>
          <p:spPr bwMode="auto">
            <a:xfrm>
              <a:off x="31" y="576"/>
              <a:ext cx="0" cy="336"/>
            </a:xfrm>
            <a:prstGeom prst="line">
              <a:avLst/>
            </a:prstGeom>
            <a:noFill/>
            <a:ln w="57150">
              <a:solidFill>
                <a:srgbClr val="66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0" name="Line 19"/>
            <p:cNvSpPr>
              <a:spLocks noChangeShapeType="1"/>
            </p:cNvSpPr>
            <p:nvPr/>
          </p:nvSpPr>
          <p:spPr bwMode="auto">
            <a:xfrm flipV="1">
              <a:off x="31" y="240"/>
              <a:ext cx="0" cy="288"/>
            </a:xfrm>
            <a:prstGeom prst="line">
              <a:avLst/>
            </a:prstGeom>
            <a:noFill/>
            <a:ln w="57150">
              <a:solidFill>
                <a:srgbClr val="66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1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zh-CN" sz="2400">
                  <a:latin typeface="Times New Roman" pitchFamily="18" charset="0"/>
                  <a:ea typeface="方正启体简体" pitchFamily="65" charset="-122"/>
                </a:rPr>
                <a:t>N</a:t>
              </a:r>
              <a:r>
                <a:rPr lang="zh-CN" altLang="zh-CN" sz="2400" baseline="-25000">
                  <a:latin typeface="Times New Roman" pitchFamily="18" charset="0"/>
                  <a:ea typeface="方正启体简体" pitchFamily="65" charset="-122"/>
                </a:rPr>
                <a:t>1</a:t>
              </a:r>
            </a:p>
          </p:txBody>
        </p:sp>
        <p:sp>
          <p:nvSpPr>
            <p:cNvPr id="33812" name="Rectangle 21"/>
            <p:cNvSpPr>
              <a:spLocks noChangeArrowheads="1"/>
            </p:cNvSpPr>
            <p:nvPr/>
          </p:nvSpPr>
          <p:spPr bwMode="auto">
            <a:xfrm>
              <a:off x="79" y="704"/>
              <a:ext cx="3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zh-CN" sz="2400">
                  <a:latin typeface="Times New Roman" pitchFamily="18" charset="0"/>
                  <a:ea typeface="方正启体简体" pitchFamily="65" charset="-122"/>
                </a:rPr>
                <a:t>mg</a:t>
              </a:r>
            </a:p>
          </p:txBody>
        </p:sp>
      </p:grpSp>
      <p:sp>
        <p:nvSpPr>
          <p:cNvPr id="30742" name="Rectangle 22"/>
          <p:cNvSpPr>
            <a:spLocks noChangeArrowheads="1"/>
          </p:cNvSpPr>
          <p:nvPr/>
        </p:nvSpPr>
        <p:spPr bwMode="auto">
          <a:xfrm>
            <a:off x="685800" y="4114800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 mg-N</a:t>
            </a:r>
            <a:r>
              <a:rPr lang="zh-CN" altLang="zh-CN" sz="2400" baseline="-25000">
                <a:latin typeface="Times New Roman" pitchFamily="18" charset="0"/>
                <a:ea typeface="方正启体简体" pitchFamily="65" charset="-122"/>
              </a:rPr>
              <a:t>1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=mv</a:t>
            </a:r>
            <a:r>
              <a:rPr lang="zh-CN" altLang="zh-CN" sz="2400" baseline="-25000">
                <a:latin typeface="Times New Roman" pitchFamily="18" charset="0"/>
                <a:ea typeface="方正启体简体" pitchFamily="65" charset="-122"/>
              </a:rPr>
              <a:t>1</a:t>
            </a:r>
            <a:r>
              <a:rPr lang="zh-CN" altLang="zh-CN" sz="2400" baseline="30000">
                <a:latin typeface="Times New Roman" pitchFamily="18" charset="0"/>
                <a:ea typeface="方正启体简体" pitchFamily="65" charset="-122"/>
              </a:rPr>
              <a:t>2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 /</a:t>
            </a:r>
            <a:r>
              <a:rPr lang="zh-CN" altLang="zh-CN" sz="2400" i="1">
                <a:latin typeface="Times New Roman" pitchFamily="18" charset="0"/>
                <a:ea typeface="方正启体简体" pitchFamily="65" charset="-122"/>
              </a:rPr>
              <a:t>l</a:t>
            </a:r>
          </a:p>
        </p:txBody>
      </p:sp>
      <p:sp>
        <p:nvSpPr>
          <p:cNvPr id="30743" name="Rectangle 23"/>
          <p:cNvSpPr>
            <a:spLocks noChangeArrowheads="1"/>
          </p:cNvSpPr>
          <p:nvPr/>
        </p:nvSpPr>
        <p:spPr bwMode="auto">
          <a:xfrm>
            <a:off x="3733800" y="4114800"/>
            <a:ext cx="2046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>
                <a:latin typeface="Times New Roman" pitchFamily="18" charset="0"/>
                <a:ea typeface="方正启体简体" pitchFamily="65" charset="-122"/>
              </a:rPr>
              <a:t>得     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N</a:t>
            </a:r>
            <a:r>
              <a:rPr lang="zh-CN" altLang="zh-CN" sz="2400" baseline="-25000">
                <a:latin typeface="Times New Roman" pitchFamily="18" charset="0"/>
                <a:ea typeface="方正启体简体" pitchFamily="65" charset="-122"/>
              </a:rPr>
              <a:t>1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=1.6 N</a:t>
            </a:r>
          </a:p>
        </p:txBody>
      </p:sp>
      <p:sp>
        <p:nvSpPr>
          <p:cNvPr id="30744" name="Rectangle 24"/>
          <p:cNvSpPr>
            <a:spLocks noChangeArrowheads="1"/>
          </p:cNvSpPr>
          <p:nvPr/>
        </p:nvSpPr>
        <p:spPr bwMode="auto">
          <a:xfrm>
            <a:off x="304800" y="4572000"/>
            <a:ext cx="769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(2) v</a:t>
            </a:r>
            <a:r>
              <a:rPr lang="zh-CN" altLang="zh-CN" sz="2400" baseline="-25000">
                <a:latin typeface="Times New Roman" pitchFamily="18" charset="0"/>
                <a:ea typeface="方正启体简体" pitchFamily="65" charset="-122"/>
              </a:rPr>
              <a:t>2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=4m/s &gt; v</a:t>
            </a:r>
            <a:r>
              <a:rPr lang="zh-CN" altLang="zh-CN" sz="2400" baseline="-25000">
                <a:latin typeface="Times New Roman" pitchFamily="18" charset="0"/>
                <a:ea typeface="方正启体简体" pitchFamily="65" charset="-122"/>
              </a:rPr>
              <a:t>0 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  </a:t>
            </a:r>
            <a:r>
              <a:rPr lang="zh-CN" altLang="en-US" sz="2400">
                <a:latin typeface="Times New Roman" pitchFamily="18" charset="0"/>
                <a:ea typeface="方正启体简体" pitchFamily="65" charset="-122"/>
              </a:rPr>
              <a:t>球应受到外壁向下的支持力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N</a:t>
            </a:r>
            <a:r>
              <a:rPr lang="zh-CN" altLang="zh-CN" sz="2400" baseline="-25000">
                <a:latin typeface="Times New Roman" pitchFamily="18" charset="0"/>
                <a:ea typeface="方正启体简体" pitchFamily="65" charset="-122"/>
              </a:rPr>
              <a:t>2</a:t>
            </a:r>
            <a:r>
              <a:rPr lang="zh-CN" altLang="en-US" sz="2400">
                <a:latin typeface="Times New Roman" pitchFamily="18" charset="0"/>
                <a:ea typeface="方正启体简体" pitchFamily="65" charset="-122"/>
              </a:rPr>
              <a:t>如图示：</a:t>
            </a:r>
          </a:p>
        </p:txBody>
      </p:sp>
      <p:grpSp>
        <p:nvGrpSpPr>
          <p:cNvPr id="33816" name="Group 25"/>
          <p:cNvGrpSpPr>
            <a:grpSpLocks/>
          </p:cNvGrpSpPr>
          <p:nvPr/>
        </p:nvGrpSpPr>
        <p:grpSpPr bwMode="auto">
          <a:xfrm>
            <a:off x="7235825" y="4464050"/>
            <a:ext cx="1828800" cy="2205038"/>
            <a:chOff x="0" y="0"/>
            <a:chExt cx="1152" cy="1389"/>
          </a:xfrm>
        </p:grpSpPr>
        <p:sp>
          <p:nvSpPr>
            <p:cNvPr id="33817" name="Arc 26"/>
            <p:cNvSpPr>
              <a:spLocks/>
            </p:cNvSpPr>
            <p:nvPr/>
          </p:nvSpPr>
          <p:spPr bwMode="auto">
            <a:xfrm rot="5400000">
              <a:off x="118" y="363"/>
              <a:ext cx="897" cy="87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43140" y="23204"/>
                  </a:moveTo>
                  <a:cubicBezTo>
                    <a:pt x="42300" y="34479"/>
                    <a:pt x="32907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</a:path>
                <a:path w="43200" h="43200" stroke="0" extrusionOk="0">
                  <a:moveTo>
                    <a:pt x="43140" y="23204"/>
                  </a:moveTo>
                  <a:cubicBezTo>
                    <a:pt x="42300" y="34479"/>
                    <a:pt x="32907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  <a:lnTo>
                    <a:pt x="21600" y="21600"/>
                  </a:lnTo>
                  <a:lnTo>
                    <a:pt x="43140" y="23204"/>
                  </a:lnTo>
                  <a:close/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8" name="Line 27"/>
            <p:cNvSpPr>
              <a:spLocks noChangeShapeType="1"/>
            </p:cNvSpPr>
            <p:nvPr/>
          </p:nvSpPr>
          <p:spPr bwMode="auto">
            <a:xfrm>
              <a:off x="580" y="351"/>
              <a:ext cx="0" cy="4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9" name="Rectangle 28"/>
            <p:cNvSpPr>
              <a:spLocks noChangeArrowheads="1"/>
            </p:cNvSpPr>
            <p:nvPr/>
          </p:nvSpPr>
          <p:spPr bwMode="auto">
            <a:xfrm>
              <a:off x="369" y="288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zh-CN" sz="2400">
                  <a:latin typeface="Times New Roman" pitchFamily="18" charset="0"/>
                  <a:ea typeface="方正启体简体" pitchFamily="65" charset="-122"/>
                </a:rPr>
                <a:t>A</a:t>
              </a:r>
            </a:p>
          </p:txBody>
        </p:sp>
        <p:sp>
          <p:nvSpPr>
            <p:cNvPr id="33820" name="Rectangle 29"/>
            <p:cNvSpPr>
              <a:spLocks noChangeArrowheads="1"/>
            </p:cNvSpPr>
            <p:nvPr/>
          </p:nvSpPr>
          <p:spPr bwMode="auto">
            <a:xfrm>
              <a:off x="581" y="731"/>
              <a:ext cx="2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zh-CN" sz="2400">
                  <a:latin typeface="Times New Roman" pitchFamily="18" charset="0"/>
                  <a:ea typeface="方正启体简体" pitchFamily="65" charset="-122"/>
                </a:rPr>
                <a:t>O</a:t>
              </a:r>
            </a:p>
          </p:txBody>
        </p:sp>
        <p:sp>
          <p:nvSpPr>
            <p:cNvPr id="33821" name="Rectangle 30"/>
            <p:cNvSpPr>
              <a:spLocks noChangeArrowheads="1"/>
            </p:cNvSpPr>
            <p:nvPr/>
          </p:nvSpPr>
          <p:spPr bwMode="auto">
            <a:xfrm>
              <a:off x="305" y="0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zh-CN" sz="2400">
                  <a:latin typeface="Times New Roman" pitchFamily="18" charset="0"/>
                  <a:ea typeface="方正启体简体" pitchFamily="65" charset="-122"/>
                </a:rPr>
                <a:t>m</a:t>
              </a:r>
            </a:p>
          </p:txBody>
        </p:sp>
        <p:sp>
          <p:nvSpPr>
            <p:cNvPr id="33822" name="Oval 31"/>
            <p:cNvSpPr>
              <a:spLocks noChangeArrowheads="1"/>
            </p:cNvSpPr>
            <p:nvPr/>
          </p:nvSpPr>
          <p:spPr bwMode="auto">
            <a:xfrm>
              <a:off x="528" y="269"/>
              <a:ext cx="96" cy="9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33823" name="Arc 32"/>
            <p:cNvSpPr>
              <a:spLocks/>
            </p:cNvSpPr>
            <p:nvPr/>
          </p:nvSpPr>
          <p:spPr bwMode="auto">
            <a:xfrm rot="5400000">
              <a:off x="0" y="238"/>
              <a:ext cx="1149" cy="1152"/>
            </a:xfrm>
            <a:custGeom>
              <a:avLst/>
              <a:gdLst>
                <a:gd name="T0" fmla="*/ 0 w 43198"/>
                <a:gd name="T1" fmla="*/ 0 h 43200"/>
                <a:gd name="T2" fmla="*/ 0 w 43198"/>
                <a:gd name="T3" fmla="*/ 0 h 43200"/>
                <a:gd name="T4" fmla="*/ 0 w 43198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198" h="43200" fill="none" extrusionOk="0">
                  <a:moveTo>
                    <a:pt x="43140" y="23204"/>
                  </a:moveTo>
                  <a:cubicBezTo>
                    <a:pt x="42300" y="34479"/>
                    <a:pt x="32907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413" y="-1"/>
                    <a:pt x="43036" y="9491"/>
                    <a:pt x="43197" y="21304"/>
                  </a:cubicBezTo>
                </a:path>
                <a:path w="43198" h="43200" stroke="0" extrusionOk="0">
                  <a:moveTo>
                    <a:pt x="43140" y="23204"/>
                  </a:moveTo>
                  <a:cubicBezTo>
                    <a:pt x="42300" y="34479"/>
                    <a:pt x="32907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413" y="-1"/>
                    <a:pt x="43036" y="9491"/>
                    <a:pt x="43197" y="21304"/>
                  </a:cubicBezTo>
                  <a:lnTo>
                    <a:pt x="21600" y="21600"/>
                  </a:lnTo>
                  <a:lnTo>
                    <a:pt x="43140" y="23204"/>
                  </a:lnTo>
                  <a:close/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824" name="Group 33"/>
          <p:cNvGrpSpPr>
            <a:grpSpLocks/>
          </p:cNvGrpSpPr>
          <p:nvPr/>
        </p:nvGrpSpPr>
        <p:grpSpPr bwMode="auto">
          <a:xfrm>
            <a:off x="7723188" y="5043488"/>
            <a:ext cx="1096962" cy="1052512"/>
            <a:chOff x="0" y="0"/>
            <a:chExt cx="691" cy="663"/>
          </a:xfrm>
        </p:grpSpPr>
        <p:sp>
          <p:nvSpPr>
            <p:cNvPr id="33825" name="Line 34"/>
            <p:cNvSpPr>
              <a:spLocks noChangeShapeType="1"/>
            </p:cNvSpPr>
            <p:nvPr/>
          </p:nvSpPr>
          <p:spPr bwMode="auto">
            <a:xfrm>
              <a:off x="271" y="0"/>
              <a:ext cx="0" cy="336"/>
            </a:xfrm>
            <a:prstGeom prst="line">
              <a:avLst/>
            </a:prstGeom>
            <a:noFill/>
            <a:ln w="57150">
              <a:solidFill>
                <a:srgbClr val="66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6" name="Line 35"/>
            <p:cNvSpPr>
              <a:spLocks noChangeShapeType="1"/>
            </p:cNvSpPr>
            <p:nvPr/>
          </p:nvSpPr>
          <p:spPr bwMode="auto">
            <a:xfrm>
              <a:off x="271" y="231"/>
              <a:ext cx="0" cy="288"/>
            </a:xfrm>
            <a:prstGeom prst="line">
              <a:avLst/>
            </a:prstGeom>
            <a:noFill/>
            <a:ln w="57150">
              <a:solidFill>
                <a:srgbClr val="66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7" name="Rectangle 36"/>
            <p:cNvSpPr>
              <a:spLocks noChangeArrowheads="1"/>
            </p:cNvSpPr>
            <p:nvPr/>
          </p:nvSpPr>
          <p:spPr bwMode="auto">
            <a:xfrm>
              <a:off x="0" y="37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zh-CN" sz="2400">
                  <a:latin typeface="Times New Roman" pitchFamily="18" charset="0"/>
                  <a:ea typeface="方正启体简体" pitchFamily="65" charset="-122"/>
                </a:rPr>
                <a:t>N</a:t>
              </a:r>
              <a:r>
                <a:rPr lang="zh-CN" altLang="zh-CN" sz="2400" baseline="-25000">
                  <a:latin typeface="Times New Roman" pitchFamily="18" charset="0"/>
                  <a:ea typeface="方正启体简体" pitchFamily="65" charset="-122"/>
                </a:rPr>
                <a:t>2</a:t>
              </a:r>
            </a:p>
          </p:txBody>
        </p:sp>
        <p:sp>
          <p:nvSpPr>
            <p:cNvPr id="33828" name="Rectangle 37"/>
            <p:cNvSpPr>
              <a:spLocks noChangeArrowheads="1"/>
            </p:cNvSpPr>
            <p:nvPr/>
          </p:nvSpPr>
          <p:spPr bwMode="auto">
            <a:xfrm>
              <a:off x="319" y="128"/>
              <a:ext cx="3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zh-CN" sz="2400">
                  <a:latin typeface="Times New Roman" pitchFamily="18" charset="0"/>
                  <a:ea typeface="方正启体简体" pitchFamily="65" charset="-122"/>
                </a:rPr>
                <a:t>mg</a:t>
              </a:r>
            </a:p>
          </p:txBody>
        </p:sp>
      </p:grpSp>
      <p:sp>
        <p:nvSpPr>
          <p:cNvPr id="30758" name="Rectangle 38"/>
          <p:cNvSpPr>
            <a:spLocks noChangeArrowheads="1"/>
          </p:cNvSpPr>
          <p:nvPr/>
        </p:nvSpPr>
        <p:spPr bwMode="auto">
          <a:xfrm>
            <a:off x="457200" y="5105400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2400">
                <a:latin typeface="Times New Roman" pitchFamily="18" charset="0"/>
                <a:ea typeface="方正启体简体" pitchFamily="65" charset="-122"/>
              </a:rPr>
              <a:t>则 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mg+N</a:t>
            </a:r>
            <a:r>
              <a:rPr lang="zh-CN" altLang="zh-CN" sz="2400" baseline="-25000">
                <a:latin typeface="Times New Roman" pitchFamily="18" charset="0"/>
                <a:ea typeface="方正启体简体" pitchFamily="65" charset="-122"/>
              </a:rPr>
              <a:t>2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=mv</a:t>
            </a:r>
            <a:r>
              <a:rPr lang="zh-CN" altLang="zh-CN" sz="2400" baseline="-25000">
                <a:latin typeface="Times New Roman" pitchFamily="18" charset="0"/>
                <a:ea typeface="方正启体简体" pitchFamily="65" charset="-122"/>
              </a:rPr>
              <a:t>2</a:t>
            </a:r>
            <a:r>
              <a:rPr lang="zh-CN" altLang="zh-CN" sz="2400" baseline="30000">
                <a:latin typeface="Times New Roman" pitchFamily="18" charset="0"/>
                <a:ea typeface="方正启体简体" pitchFamily="65" charset="-122"/>
              </a:rPr>
              <a:t>2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 /</a:t>
            </a:r>
            <a:r>
              <a:rPr lang="zh-CN" altLang="zh-CN" sz="2400" i="1">
                <a:latin typeface="Times New Roman" pitchFamily="18" charset="0"/>
                <a:ea typeface="方正启体简体" pitchFamily="65" charset="-122"/>
              </a:rPr>
              <a:t>l</a:t>
            </a:r>
          </a:p>
        </p:txBody>
      </p:sp>
      <p:sp>
        <p:nvSpPr>
          <p:cNvPr id="30759" name="Rectangle 39"/>
          <p:cNvSpPr>
            <a:spLocks noChangeArrowheads="1"/>
          </p:cNvSpPr>
          <p:nvPr/>
        </p:nvSpPr>
        <p:spPr bwMode="auto">
          <a:xfrm>
            <a:off x="4114800" y="5156200"/>
            <a:ext cx="1817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>
                <a:latin typeface="Times New Roman" pitchFamily="18" charset="0"/>
                <a:ea typeface="方正启体简体" pitchFamily="65" charset="-122"/>
              </a:rPr>
              <a:t>得  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N</a:t>
            </a:r>
            <a:r>
              <a:rPr lang="zh-CN" altLang="zh-CN" sz="2400" baseline="-25000">
                <a:latin typeface="Times New Roman" pitchFamily="18" charset="0"/>
                <a:ea typeface="方正启体简体" pitchFamily="65" charset="-122"/>
              </a:rPr>
              <a:t>2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=4.4 N</a:t>
            </a:r>
          </a:p>
        </p:txBody>
      </p:sp>
      <p:sp>
        <p:nvSpPr>
          <p:cNvPr id="30760" name="Rectangle 40"/>
          <p:cNvSpPr>
            <a:spLocks noChangeArrowheads="1"/>
          </p:cNvSpPr>
          <p:nvPr/>
        </p:nvSpPr>
        <p:spPr bwMode="auto">
          <a:xfrm>
            <a:off x="228600" y="5638800"/>
            <a:ext cx="69342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2400">
                <a:latin typeface="Times New Roman" pitchFamily="18" charset="0"/>
                <a:ea typeface="方正启体简体" pitchFamily="65" charset="-122"/>
              </a:rPr>
              <a:t>由牛顿第三定律，球对管壁的作用力分别 为</a:t>
            </a:r>
          </a:p>
          <a:p>
            <a:pPr eaLnBrk="0" hangingPunct="0"/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    (1) </a:t>
            </a:r>
            <a:r>
              <a:rPr lang="zh-CN" altLang="en-US" sz="2400">
                <a:latin typeface="Times New Roman" pitchFamily="18" charset="0"/>
                <a:ea typeface="方正启体简体" pitchFamily="65" charset="-122"/>
              </a:rPr>
              <a:t>对内壁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1.6N</a:t>
            </a:r>
            <a:r>
              <a:rPr lang="zh-CN" altLang="en-US" sz="2400">
                <a:latin typeface="Times New Roman" pitchFamily="18" charset="0"/>
                <a:ea typeface="方正启体简体" pitchFamily="65" charset="-122"/>
              </a:rPr>
              <a:t>向下的压力    </a:t>
            </a:r>
          </a:p>
          <a:p>
            <a:pPr eaLnBrk="0" hangingPunct="0"/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    (2)</a:t>
            </a:r>
            <a:r>
              <a:rPr lang="zh-CN" altLang="en-US" sz="2400">
                <a:latin typeface="Times New Roman" pitchFamily="18" charset="0"/>
                <a:ea typeface="方正启体简体" pitchFamily="65" charset="-122"/>
              </a:rPr>
              <a:t>对外壁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4.4N</a:t>
            </a:r>
            <a:r>
              <a:rPr lang="zh-CN" altLang="en-US" sz="2400">
                <a:latin typeface="Times New Roman" pitchFamily="18" charset="0"/>
                <a:ea typeface="方正启体简体" pitchFamily="65" charset="-122"/>
              </a:rPr>
              <a:t>向上的压力</a:t>
            </a:r>
            <a:r>
              <a:rPr lang="zh-CN" altLang="zh-CN" sz="2400">
                <a:latin typeface="Times New Roman" pitchFamily="18" charset="0"/>
                <a:ea typeface="方正启体简体" pitchFamily="65" charset="-122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2" grpId="0"/>
      <p:bldP spid="30733" grpId="0"/>
      <p:bldP spid="30734" grpId="0"/>
      <p:bldP spid="30735" grpId="0"/>
      <p:bldP spid="30736" grpId="0"/>
      <p:bldP spid="30742" grpId="0"/>
      <p:bldP spid="30743" grpId="0"/>
      <p:bldP spid="30744" grpId="0"/>
      <p:bldP spid="30758" grpId="0"/>
      <p:bldP spid="30759" grpId="0"/>
      <p:bldP spid="3076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zh-CN" altLang="en-US">
                <a:solidFill>
                  <a:srgbClr val="0000FF"/>
                </a:solidFill>
              </a:rPr>
              <a:t>竖直平面内的变速圆周运动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4294967295"/>
          </p:nvPr>
        </p:nvGraphicFramePr>
        <p:xfrm>
          <a:off x="323530" y="1556792"/>
          <a:ext cx="8496941" cy="4814193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{2D5ABB26-0587-4C30-8999-92F81FD0307C}</a:tableStyleId>
              </a:tblPr>
              <a:tblGrid>
                <a:gridCol w="1325865"/>
                <a:gridCol w="1792769"/>
                <a:gridCol w="1792769"/>
                <a:gridCol w="1792769"/>
                <a:gridCol w="1792769"/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zh-CN" altLang="en-US" sz="2400" b="0" i="0" baseline="0" dirty="0">
                        <a:solidFill>
                          <a:srgbClr val="C00000"/>
                        </a:solidFill>
                        <a:latin typeface="Times New Roman" pitchFamily="18" charset="0"/>
                        <a:ea typeface="方正苏新诗柳楷简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方正苏新诗柳楷简体" pitchFamily="2" charset="-122"/>
                        </a:rPr>
                        <a:t>绳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方正苏新诗柳楷简体" pitchFamily="2" charset="-122"/>
                        </a:rPr>
                        <a:t>杆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方正苏新诗柳楷简体" pitchFamily="2" charset="-122"/>
                        </a:rPr>
                        <a:t>圆管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方正苏新诗柳楷简体" pitchFamily="2" charset="-122"/>
                        </a:rPr>
                        <a:t>桥面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979553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2400" b="0" i="0" kern="1200" baseline="0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方正苏新诗柳楷简体" pitchFamily="2" charset="-122"/>
                          <a:cs typeface="+mn-cs"/>
                        </a:rPr>
                        <a:t>示意图</a:t>
                      </a:r>
                      <a:endParaRPr kumimoji="0" lang="zh-CN" altLang="en-US" sz="2400" b="0" i="0" kern="1200" baseline="0" dirty="0">
                        <a:solidFill>
                          <a:srgbClr val="C00000"/>
                        </a:solidFill>
                        <a:latin typeface="Times New Roman" pitchFamily="18" charset="0"/>
                        <a:ea typeface="方正苏新诗柳楷简体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i="0" baseline="0" dirty="0">
                        <a:solidFill>
                          <a:srgbClr val="C00000"/>
                        </a:solidFill>
                        <a:latin typeface="Times New Roman" pitchFamily="18" charset="0"/>
                        <a:ea typeface="方正苏新诗柳楷简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i="0" baseline="0" dirty="0">
                        <a:solidFill>
                          <a:srgbClr val="C00000"/>
                        </a:solidFill>
                        <a:latin typeface="Times New Roman" pitchFamily="18" charset="0"/>
                        <a:ea typeface="方正苏新诗柳楷简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i="0" baseline="0" dirty="0">
                        <a:solidFill>
                          <a:srgbClr val="C00000"/>
                        </a:solidFill>
                        <a:latin typeface="Times New Roman" pitchFamily="18" charset="0"/>
                        <a:ea typeface="方正苏新诗柳楷简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i="0" baseline="0" dirty="0">
                        <a:solidFill>
                          <a:srgbClr val="C00000"/>
                        </a:solidFill>
                        <a:latin typeface="Times New Roman" pitchFamily="18" charset="0"/>
                        <a:ea typeface="方正苏新诗柳楷简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5544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400" b="0" i="0" kern="1200" baseline="0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方正苏新诗柳楷简体" pitchFamily="2" charset="-122"/>
                          <a:cs typeface="+mn-cs"/>
                        </a:rPr>
                        <a:t>m</a:t>
                      </a:r>
                      <a:r>
                        <a:rPr kumimoji="0" lang="zh-CN" sz="2400" b="0" i="0" kern="1200" baseline="0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方正苏新诗柳楷简体" pitchFamily="2" charset="-122"/>
                          <a:cs typeface="+mn-cs"/>
                        </a:rPr>
                        <a:t>的受力情况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zh-CN" sz="2400" b="0" i="0" kern="1200" baseline="0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方正苏新诗柳楷简体" pitchFamily="2" charset="-122"/>
                          <a:cs typeface="+mn-cs"/>
                        </a:rPr>
                        <a:t>重力、绳的拉力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zh-CN" sz="2400" b="0" i="0" kern="1200" baseline="0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方正苏新诗柳楷简体" pitchFamily="2" charset="-122"/>
                          <a:cs typeface="+mn-cs"/>
                        </a:rPr>
                        <a:t>重力、杆的拉力或支持力</a:t>
                      </a:r>
                      <a:endParaRPr kumimoji="0" lang="zh-CN" altLang="zh-CN" sz="2400" b="0" i="0" kern="1200" baseline="0" dirty="0">
                        <a:solidFill>
                          <a:srgbClr val="7030A0"/>
                        </a:solidFill>
                        <a:latin typeface="Times New Roman" pitchFamily="18" charset="0"/>
                        <a:ea typeface="方正苏新诗柳楷简体" pitchFamily="2" charset="-122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kern="1200" baseline="0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方正苏新诗柳楷简体" pitchFamily="2" charset="-122"/>
                          <a:cs typeface="+mn-cs"/>
                        </a:rPr>
                        <a:t>重力、外管壁的支持力或内管壁的支持力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zh-CN" sz="2400" b="0" i="0" kern="1200" baseline="0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ea typeface="方正苏新诗柳楷简体" pitchFamily="2" charset="-122"/>
                          <a:cs typeface="+mn-cs"/>
                        </a:rPr>
                        <a:t>重力，桥面支持力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方正苏新诗柳楷简体" pitchFamily="2" charset="-122"/>
                        </a:rPr>
                        <a:t>最高点</a:t>
                      </a:r>
                      <a:r>
                        <a:rPr kumimoji="0" lang="zh-CN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方正苏新诗柳楷简体" pitchFamily="2" charset="-122"/>
                        </a:rPr>
                        <a:t>A</a:t>
                      </a:r>
                      <a:r>
                        <a:rPr kumimoji="0" 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方正苏新诗柳楷简体" pitchFamily="2" charset="-122"/>
                        </a:rPr>
                        <a:t>的速度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2"/>
                      <a:stretch>
                        <a:fillRect l="-78912" t="-491111" r="-302721" b="-1703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2"/>
                      <a:stretch>
                        <a:fillRect l="-178912" t="-491111" r="-202721" b="-1703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2"/>
                      <a:stretch>
                        <a:fillRect l="-278912" t="-491111" r="-102721" b="-1703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2"/>
                      <a:stretch>
                        <a:fillRect l="-378912" t="-491111" r="-2721" b="-17037"/>
                      </a:stretch>
                    </a:blipFill>
                  </a:tcPr>
                </a:tc>
              </a:tr>
            </a:tbl>
          </a:graphicData>
        </a:graphic>
      </p:graphicFrame>
      <p:grpSp>
        <p:nvGrpSpPr>
          <p:cNvPr id="34820" name="Group 34"/>
          <p:cNvGrpSpPr>
            <a:grpSpLocks/>
          </p:cNvGrpSpPr>
          <p:nvPr/>
        </p:nvGrpSpPr>
        <p:grpSpPr bwMode="auto">
          <a:xfrm>
            <a:off x="1871663" y="1906588"/>
            <a:ext cx="1260475" cy="2057400"/>
            <a:chOff x="0" y="0"/>
            <a:chExt cx="795" cy="1296"/>
          </a:xfrm>
        </p:grpSpPr>
        <p:sp>
          <p:nvSpPr>
            <p:cNvPr id="34821" name="Line 36"/>
            <p:cNvSpPr>
              <a:spLocks noChangeShapeType="1"/>
            </p:cNvSpPr>
            <p:nvPr/>
          </p:nvSpPr>
          <p:spPr bwMode="auto">
            <a:xfrm>
              <a:off x="409" y="237"/>
              <a:ext cx="0" cy="409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22" name="Rectangle 37"/>
            <p:cNvSpPr>
              <a:spLocks noChangeArrowheads="1"/>
            </p:cNvSpPr>
            <p:nvPr/>
          </p:nvSpPr>
          <p:spPr bwMode="auto">
            <a:xfrm>
              <a:off x="472" y="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just" eaLnBrk="0" hangingPunct="0"/>
              <a:r>
                <a:rPr lang="zh-CN" altLang="zh-CN" sz="2400" b="1">
                  <a:latin typeface="Times New Roman" pitchFamily="18" charset="0"/>
                  <a:ea typeface="方正启体简体" pitchFamily="65" charset="-122"/>
                </a:rPr>
                <a:t>A</a:t>
              </a:r>
            </a:p>
          </p:txBody>
        </p:sp>
        <p:sp>
          <p:nvSpPr>
            <p:cNvPr id="34823" name="Rectangle 38"/>
            <p:cNvSpPr>
              <a:spLocks noChangeArrowheads="1"/>
            </p:cNvSpPr>
            <p:nvPr/>
          </p:nvSpPr>
          <p:spPr bwMode="auto">
            <a:xfrm>
              <a:off x="277" y="590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just" eaLnBrk="0" hangingPunct="0"/>
              <a:r>
                <a:rPr lang="zh-CN" altLang="zh-CN" sz="2400" b="1">
                  <a:latin typeface="Times New Roman" pitchFamily="18" charset="0"/>
                  <a:ea typeface="方正启体简体" pitchFamily="65" charset="-122"/>
                </a:rPr>
                <a:t>O</a:t>
              </a:r>
            </a:p>
          </p:txBody>
        </p:sp>
        <p:sp>
          <p:nvSpPr>
            <p:cNvPr id="34824" name="Rectangle 39"/>
            <p:cNvSpPr>
              <a:spLocks noChangeArrowheads="1"/>
            </p:cNvSpPr>
            <p:nvPr/>
          </p:nvSpPr>
          <p:spPr bwMode="auto">
            <a:xfrm>
              <a:off x="157" y="0"/>
              <a:ext cx="2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just" eaLnBrk="0" hangingPunct="0"/>
              <a:r>
                <a:rPr lang="zh-CN" altLang="zh-CN" sz="2400" b="1">
                  <a:latin typeface="Times New Roman" pitchFamily="18" charset="0"/>
                  <a:ea typeface="方正启体简体" pitchFamily="65" charset="-122"/>
                </a:rPr>
                <a:t>m</a:t>
              </a:r>
            </a:p>
          </p:txBody>
        </p:sp>
        <p:sp>
          <p:nvSpPr>
            <p:cNvPr id="34825" name="Arc 40"/>
            <p:cNvSpPr>
              <a:spLocks/>
            </p:cNvSpPr>
            <p:nvPr/>
          </p:nvSpPr>
          <p:spPr bwMode="auto">
            <a:xfrm rot="5400000">
              <a:off x="-12" y="248"/>
              <a:ext cx="819" cy="795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43140" y="23204"/>
                  </a:moveTo>
                  <a:cubicBezTo>
                    <a:pt x="42300" y="34479"/>
                    <a:pt x="32907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</a:path>
                <a:path w="43200" h="43200" stroke="0" extrusionOk="0">
                  <a:moveTo>
                    <a:pt x="43140" y="23204"/>
                  </a:moveTo>
                  <a:cubicBezTo>
                    <a:pt x="42300" y="34479"/>
                    <a:pt x="32907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  <a:lnTo>
                    <a:pt x="21600" y="21600"/>
                  </a:lnTo>
                  <a:lnTo>
                    <a:pt x="43140" y="23204"/>
                  </a:lnTo>
                  <a:close/>
                </a:path>
              </a:pathLst>
            </a:custGeom>
            <a:noFill/>
            <a:ln w="19050" cmpd="sng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26" name="Rectangle 41"/>
            <p:cNvSpPr>
              <a:spLocks noChangeArrowheads="1"/>
            </p:cNvSpPr>
            <p:nvPr/>
          </p:nvSpPr>
          <p:spPr bwMode="auto">
            <a:xfrm>
              <a:off x="240" y="1008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just" eaLnBrk="0" hangingPunct="0"/>
              <a:r>
                <a:rPr lang="zh-CN" altLang="zh-CN" sz="2400" b="1">
                  <a:latin typeface="Times New Roman" pitchFamily="18" charset="0"/>
                  <a:ea typeface="方正启体简体" pitchFamily="65" charset="-122"/>
                </a:rPr>
                <a:t>B</a:t>
              </a:r>
            </a:p>
          </p:txBody>
        </p:sp>
        <p:sp>
          <p:nvSpPr>
            <p:cNvPr id="34827" name="Rectangle 42"/>
            <p:cNvSpPr>
              <a:spLocks noChangeArrowheads="1"/>
            </p:cNvSpPr>
            <p:nvPr/>
          </p:nvSpPr>
          <p:spPr bwMode="auto">
            <a:xfrm>
              <a:off x="192" y="384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just" eaLnBrk="0" hangingPunct="0"/>
              <a:r>
                <a:rPr lang="zh-CN" altLang="zh-CN" sz="2400" b="1">
                  <a:latin typeface="Times New Roman" pitchFamily="18" charset="0"/>
                  <a:ea typeface="方正启体简体" pitchFamily="65" charset="-122"/>
                </a:rPr>
                <a:t>L</a:t>
              </a:r>
            </a:p>
          </p:txBody>
        </p:sp>
        <p:sp>
          <p:nvSpPr>
            <p:cNvPr id="34828" name="Oval 35"/>
            <p:cNvSpPr>
              <a:spLocks noChangeArrowheads="1"/>
            </p:cNvSpPr>
            <p:nvPr/>
          </p:nvSpPr>
          <p:spPr bwMode="auto">
            <a:xfrm>
              <a:off x="379" y="205"/>
              <a:ext cx="68" cy="6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</p:grpSp>
      <p:grpSp>
        <p:nvGrpSpPr>
          <p:cNvPr id="34829" name="Group 45"/>
          <p:cNvGrpSpPr>
            <a:grpSpLocks/>
          </p:cNvGrpSpPr>
          <p:nvPr/>
        </p:nvGrpSpPr>
        <p:grpSpPr bwMode="auto">
          <a:xfrm>
            <a:off x="3667125" y="1908175"/>
            <a:ext cx="1262063" cy="2057400"/>
            <a:chOff x="0" y="0"/>
            <a:chExt cx="795" cy="1296"/>
          </a:xfrm>
        </p:grpSpPr>
        <p:sp>
          <p:nvSpPr>
            <p:cNvPr id="34830" name="Oval 46"/>
            <p:cNvSpPr>
              <a:spLocks noChangeArrowheads="1"/>
            </p:cNvSpPr>
            <p:nvPr/>
          </p:nvSpPr>
          <p:spPr bwMode="auto">
            <a:xfrm>
              <a:off x="379" y="206"/>
              <a:ext cx="62" cy="61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34831" name="Line 47"/>
            <p:cNvSpPr>
              <a:spLocks noChangeShapeType="1"/>
            </p:cNvSpPr>
            <p:nvPr/>
          </p:nvSpPr>
          <p:spPr bwMode="auto">
            <a:xfrm>
              <a:off x="409" y="237"/>
              <a:ext cx="0" cy="41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32" name="Rectangle 48"/>
            <p:cNvSpPr>
              <a:spLocks noChangeArrowheads="1"/>
            </p:cNvSpPr>
            <p:nvPr/>
          </p:nvSpPr>
          <p:spPr bwMode="auto">
            <a:xfrm>
              <a:off x="472" y="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just" eaLnBrk="0" hangingPunct="0"/>
              <a:r>
                <a:rPr lang="zh-CN" altLang="zh-CN" sz="2400" b="1">
                  <a:latin typeface="Times New Roman" pitchFamily="18" charset="0"/>
                  <a:ea typeface="方正启体简体" pitchFamily="65" charset="-122"/>
                </a:rPr>
                <a:t>A</a:t>
              </a:r>
            </a:p>
          </p:txBody>
        </p:sp>
        <p:sp>
          <p:nvSpPr>
            <p:cNvPr id="34833" name="Rectangle 49"/>
            <p:cNvSpPr>
              <a:spLocks noChangeArrowheads="1"/>
            </p:cNvSpPr>
            <p:nvPr/>
          </p:nvSpPr>
          <p:spPr bwMode="auto">
            <a:xfrm>
              <a:off x="270" y="589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just" eaLnBrk="0" hangingPunct="0"/>
              <a:r>
                <a:rPr lang="zh-CN" altLang="zh-CN" sz="2400" b="1">
                  <a:latin typeface="Times New Roman" pitchFamily="18" charset="0"/>
                  <a:ea typeface="方正启体简体" pitchFamily="65" charset="-122"/>
                </a:rPr>
                <a:t>O</a:t>
              </a:r>
            </a:p>
          </p:txBody>
        </p:sp>
        <p:sp>
          <p:nvSpPr>
            <p:cNvPr id="34834" name="Rectangle 50"/>
            <p:cNvSpPr>
              <a:spLocks noChangeArrowheads="1"/>
            </p:cNvSpPr>
            <p:nvPr/>
          </p:nvSpPr>
          <p:spPr bwMode="auto">
            <a:xfrm>
              <a:off x="157" y="0"/>
              <a:ext cx="2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just" eaLnBrk="0" hangingPunct="0"/>
              <a:r>
                <a:rPr lang="zh-CN" altLang="zh-CN" sz="2400" b="1">
                  <a:latin typeface="Times New Roman" pitchFamily="18" charset="0"/>
                  <a:ea typeface="方正启体简体" pitchFamily="65" charset="-122"/>
                </a:rPr>
                <a:t>m</a:t>
              </a:r>
            </a:p>
          </p:txBody>
        </p:sp>
        <p:sp>
          <p:nvSpPr>
            <p:cNvPr id="34835" name="Arc 51"/>
            <p:cNvSpPr>
              <a:spLocks/>
            </p:cNvSpPr>
            <p:nvPr/>
          </p:nvSpPr>
          <p:spPr bwMode="auto">
            <a:xfrm rot="5400000">
              <a:off x="-12" y="248"/>
              <a:ext cx="819" cy="795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43140" y="23204"/>
                  </a:moveTo>
                  <a:cubicBezTo>
                    <a:pt x="42300" y="34479"/>
                    <a:pt x="32907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</a:path>
                <a:path w="43200" h="43200" stroke="0" extrusionOk="0">
                  <a:moveTo>
                    <a:pt x="43140" y="23204"/>
                  </a:moveTo>
                  <a:cubicBezTo>
                    <a:pt x="42300" y="34479"/>
                    <a:pt x="32907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  <a:lnTo>
                    <a:pt x="21600" y="21600"/>
                  </a:lnTo>
                  <a:lnTo>
                    <a:pt x="43140" y="23204"/>
                  </a:lnTo>
                  <a:close/>
                </a:path>
              </a:pathLst>
            </a:custGeom>
            <a:noFill/>
            <a:ln w="19050" cmpd="sng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36" name="Rectangle 52"/>
            <p:cNvSpPr>
              <a:spLocks noChangeArrowheads="1"/>
            </p:cNvSpPr>
            <p:nvPr/>
          </p:nvSpPr>
          <p:spPr bwMode="auto">
            <a:xfrm>
              <a:off x="288" y="1008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just" eaLnBrk="0" hangingPunct="0"/>
              <a:r>
                <a:rPr lang="zh-CN" altLang="zh-CN" sz="2400" b="1">
                  <a:latin typeface="Times New Roman" pitchFamily="18" charset="0"/>
                  <a:ea typeface="方正启体简体" pitchFamily="65" charset="-122"/>
                </a:rPr>
                <a:t>B</a:t>
              </a:r>
            </a:p>
          </p:txBody>
        </p:sp>
        <p:sp>
          <p:nvSpPr>
            <p:cNvPr id="34837" name="Rectangle 53"/>
            <p:cNvSpPr>
              <a:spLocks noChangeArrowheads="1"/>
            </p:cNvSpPr>
            <p:nvPr/>
          </p:nvSpPr>
          <p:spPr bwMode="auto">
            <a:xfrm>
              <a:off x="192" y="384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just" eaLnBrk="0" hangingPunct="0"/>
              <a:r>
                <a:rPr lang="zh-CN" altLang="zh-CN" sz="2400" b="1">
                  <a:latin typeface="Times New Roman" pitchFamily="18" charset="0"/>
                  <a:ea typeface="方正启体简体" pitchFamily="65" charset="-122"/>
                </a:rPr>
                <a:t>L</a:t>
              </a:r>
            </a:p>
          </p:txBody>
        </p:sp>
      </p:grpSp>
      <p:grpSp>
        <p:nvGrpSpPr>
          <p:cNvPr id="34838" name="Group 71"/>
          <p:cNvGrpSpPr>
            <a:grpSpLocks/>
          </p:cNvGrpSpPr>
          <p:nvPr/>
        </p:nvGrpSpPr>
        <p:grpSpPr bwMode="auto">
          <a:xfrm>
            <a:off x="7092950" y="2051050"/>
            <a:ext cx="1584325" cy="1223963"/>
            <a:chOff x="0" y="0"/>
            <a:chExt cx="998" cy="771"/>
          </a:xfrm>
        </p:grpSpPr>
        <p:grpSp>
          <p:nvGrpSpPr>
            <p:cNvPr id="34839" name="Group 72"/>
            <p:cNvGrpSpPr>
              <a:grpSpLocks/>
            </p:cNvGrpSpPr>
            <p:nvPr/>
          </p:nvGrpSpPr>
          <p:grpSpPr bwMode="auto">
            <a:xfrm>
              <a:off x="0" y="227"/>
              <a:ext cx="998" cy="544"/>
              <a:chOff x="0" y="0"/>
              <a:chExt cx="998" cy="544"/>
            </a:xfrm>
          </p:grpSpPr>
          <p:sp>
            <p:nvSpPr>
              <p:cNvPr id="34840" name="Arc 73"/>
              <p:cNvSpPr>
                <a:spLocks/>
              </p:cNvSpPr>
              <p:nvPr/>
            </p:nvSpPr>
            <p:spPr bwMode="auto">
              <a:xfrm>
                <a:off x="0" y="90"/>
                <a:ext cx="998" cy="454"/>
              </a:xfrm>
              <a:custGeom>
                <a:avLst/>
                <a:gdLst>
                  <a:gd name="T0" fmla="*/ 0 w 43200"/>
                  <a:gd name="T1" fmla="*/ 0 h 22711"/>
                  <a:gd name="T2" fmla="*/ 0 w 43200"/>
                  <a:gd name="T3" fmla="*/ 0 h 22711"/>
                  <a:gd name="T4" fmla="*/ 0 w 43200"/>
                  <a:gd name="T5" fmla="*/ 0 h 2271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711" fill="none" extrusionOk="0">
                    <a:moveTo>
                      <a:pt x="28" y="22711"/>
                    </a:moveTo>
                    <a:cubicBezTo>
                      <a:pt x="9" y="22340"/>
                      <a:pt x="0" y="2197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-1"/>
                      <a:pt x="43199" y="9670"/>
                      <a:pt x="43200" y="21599"/>
                    </a:cubicBezTo>
                  </a:path>
                  <a:path w="43200" h="22711" stroke="0" extrusionOk="0">
                    <a:moveTo>
                      <a:pt x="28" y="22711"/>
                    </a:moveTo>
                    <a:cubicBezTo>
                      <a:pt x="9" y="22340"/>
                      <a:pt x="0" y="2197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-1"/>
                      <a:pt x="43199" y="9670"/>
                      <a:pt x="43200" y="21599"/>
                    </a:cubicBezTo>
                    <a:lnTo>
                      <a:pt x="21600" y="21600"/>
                    </a:lnTo>
                    <a:lnTo>
                      <a:pt x="28" y="22711"/>
                    </a:lnTo>
                    <a:close/>
                  </a:path>
                </a:pathLst>
              </a:custGeom>
              <a:noFill/>
              <a:ln w="19050" cmpd="sng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41" name="Oval 74"/>
              <p:cNvSpPr>
                <a:spLocks noChangeArrowheads="1"/>
              </p:cNvSpPr>
              <p:nvPr/>
            </p:nvSpPr>
            <p:spPr bwMode="auto">
              <a:xfrm>
                <a:off x="453" y="0"/>
                <a:ext cx="91" cy="9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>
                  <a:ea typeface="方正启体简体" pitchFamily="65" charset="-122"/>
                </a:endParaRPr>
              </a:p>
            </p:txBody>
          </p:sp>
        </p:grpSp>
        <p:sp>
          <p:nvSpPr>
            <p:cNvPr id="34842" name="Text Box 75"/>
            <p:cNvSpPr txBox="1">
              <a:spLocks noChangeArrowheads="1"/>
            </p:cNvSpPr>
            <p:nvPr/>
          </p:nvSpPr>
          <p:spPr bwMode="auto">
            <a:xfrm>
              <a:off x="226" y="0"/>
              <a:ext cx="63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800" b="1" i="1">
                  <a:latin typeface="Times New Roman" pitchFamily="18" charset="0"/>
                </a:rPr>
                <a:t>m  A</a:t>
              </a:r>
            </a:p>
          </p:txBody>
        </p:sp>
      </p:grpSp>
      <p:grpSp>
        <p:nvGrpSpPr>
          <p:cNvPr id="34843" name="组合 39"/>
          <p:cNvGrpSpPr>
            <a:grpSpLocks/>
          </p:cNvGrpSpPr>
          <p:nvPr/>
        </p:nvGrpSpPr>
        <p:grpSpPr bwMode="auto">
          <a:xfrm>
            <a:off x="5472113" y="1906588"/>
            <a:ext cx="1295400" cy="2087562"/>
            <a:chOff x="5472234" y="1906489"/>
            <a:chExt cx="1296000" cy="2088232"/>
          </a:xfrm>
        </p:grpSpPr>
        <p:grpSp>
          <p:nvGrpSpPr>
            <p:cNvPr id="34844" name="Group 56"/>
            <p:cNvGrpSpPr>
              <a:grpSpLocks/>
            </p:cNvGrpSpPr>
            <p:nvPr/>
          </p:nvGrpSpPr>
          <p:grpSpPr bwMode="auto">
            <a:xfrm>
              <a:off x="5717827" y="1906489"/>
              <a:ext cx="771525" cy="2088232"/>
              <a:chOff x="156" y="0"/>
              <a:chExt cx="486" cy="1312"/>
            </a:xfrm>
          </p:grpSpPr>
          <p:sp>
            <p:nvSpPr>
              <p:cNvPr id="34845" name="Line 57"/>
              <p:cNvSpPr>
                <a:spLocks noChangeShapeType="1"/>
              </p:cNvSpPr>
              <p:nvPr/>
            </p:nvSpPr>
            <p:spPr bwMode="auto">
              <a:xfrm>
                <a:off x="421" y="333"/>
                <a:ext cx="0" cy="311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46" name="Rectangle 58"/>
              <p:cNvSpPr>
                <a:spLocks noChangeArrowheads="1"/>
              </p:cNvSpPr>
              <p:nvPr/>
            </p:nvSpPr>
            <p:spPr bwMode="auto">
              <a:xfrm>
                <a:off x="387" y="3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just" eaLnBrk="0" hangingPunct="0"/>
                <a:r>
                  <a:rPr lang="zh-CN" altLang="zh-CN" sz="2400" b="1">
                    <a:latin typeface="Times New Roman" pitchFamily="18" charset="0"/>
                    <a:ea typeface="方正启体简体" pitchFamily="65" charset="-122"/>
                  </a:rPr>
                  <a:t>A</a:t>
                </a:r>
              </a:p>
            </p:txBody>
          </p:sp>
          <p:sp>
            <p:nvSpPr>
              <p:cNvPr id="34847" name="Rectangle 59"/>
              <p:cNvSpPr>
                <a:spLocks noChangeArrowheads="1"/>
              </p:cNvSpPr>
              <p:nvPr/>
            </p:nvSpPr>
            <p:spPr bwMode="auto">
              <a:xfrm>
                <a:off x="288" y="577"/>
                <a:ext cx="26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just" eaLnBrk="0" hangingPunct="0"/>
                <a:r>
                  <a:rPr lang="zh-CN" altLang="zh-CN" sz="2400" b="1">
                    <a:latin typeface="Times New Roman" pitchFamily="18" charset="0"/>
                    <a:ea typeface="方正启体简体" pitchFamily="65" charset="-122"/>
                  </a:rPr>
                  <a:t>O</a:t>
                </a:r>
              </a:p>
            </p:txBody>
          </p:sp>
          <p:sp>
            <p:nvSpPr>
              <p:cNvPr id="34848" name="Rectangle 60"/>
              <p:cNvSpPr>
                <a:spLocks noChangeArrowheads="1"/>
              </p:cNvSpPr>
              <p:nvPr/>
            </p:nvSpPr>
            <p:spPr bwMode="auto">
              <a:xfrm>
                <a:off x="156" y="0"/>
                <a:ext cx="27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just" eaLnBrk="0" hangingPunct="0"/>
                <a:r>
                  <a:rPr lang="zh-CN" altLang="zh-CN" sz="2400" b="1">
                    <a:latin typeface="Times New Roman" pitchFamily="18" charset="0"/>
                    <a:ea typeface="方正启体简体" pitchFamily="65" charset="-122"/>
                  </a:rPr>
                  <a:t>m</a:t>
                </a:r>
              </a:p>
            </p:txBody>
          </p:sp>
          <p:sp>
            <p:nvSpPr>
              <p:cNvPr id="34849" name="Rectangle 62"/>
              <p:cNvSpPr>
                <a:spLocks noChangeArrowheads="1"/>
              </p:cNvSpPr>
              <p:nvPr/>
            </p:nvSpPr>
            <p:spPr bwMode="auto">
              <a:xfrm>
                <a:off x="323" y="1024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just" eaLnBrk="0" hangingPunct="0"/>
                <a:r>
                  <a:rPr lang="zh-CN" altLang="zh-CN" sz="2400" b="1">
                    <a:latin typeface="Times New Roman" pitchFamily="18" charset="0"/>
                    <a:ea typeface="方正启体简体" pitchFamily="65" charset="-122"/>
                  </a:rPr>
                  <a:t>B</a:t>
                </a:r>
              </a:p>
            </p:txBody>
          </p:sp>
          <p:sp>
            <p:nvSpPr>
              <p:cNvPr id="34850" name="Rectangle 63"/>
              <p:cNvSpPr>
                <a:spLocks noChangeArrowheads="1"/>
              </p:cNvSpPr>
              <p:nvPr/>
            </p:nvSpPr>
            <p:spPr bwMode="auto">
              <a:xfrm>
                <a:off x="177" y="36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just" eaLnBrk="0" hangingPunct="0"/>
                <a:r>
                  <a:rPr lang="zh-CN" altLang="zh-CN" sz="2400" b="1">
                    <a:latin typeface="Times New Roman" pitchFamily="18" charset="0"/>
                    <a:ea typeface="方正启体简体" pitchFamily="65" charset="-122"/>
                  </a:rPr>
                  <a:t>R</a:t>
                </a:r>
              </a:p>
            </p:txBody>
          </p:sp>
        </p:grpSp>
        <p:sp>
          <p:nvSpPr>
            <p:cNvPr id="38" name="同心圆 37"/>
            <p:cNvSpPr/>
            <p:nvPr/>
          </p:nvSpPr>
          <p:spPr>
            <a:xfrm>
              <a:off x="5472234" y="2286023"/>
              <a:ext cx="1296000" cy="1295816"/>
            </a:xfrm>
            <a:prstGeom prst="donut">
              <a:avLst>
                <a:gd name="adj" fmla="val 11268"/>
              </a:avLst>
            </a:prstGeom>
            <a:noFill/>
            <a:ln w="1905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852" name="Oval 35"/>
            <p:cNvSpPr>
              <a:spLocks noChangeArrowheads="1"/>
            </p:cNvSpPr>
            <p:nvPr/>
          </p:nvSpPr>
          <p:spPr bwMode="auto">
            <a:xfrm>
              <a:off x="6084168" y="2312938"/>
              <a:ext cx="107950" cy="107950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457200" y="228600"/>
            <a:ext cx="83820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方正苏新诗柳楷简体" pitchFamily="2" charset="-122"/>
                <a:ea typeface="方正苏新诗柳楷简体" pitchFamily="2" charset="-122"/>
              </a:rPr>
              <a:t>练习：</a:t>
            </a:r>
            <a:r>
              <a:rPr lang="zh-CN" altLang="en-US" sz="2800" b="1">
                <a:solidFill>
                  <a:srgbClr val="0000FF"/>
                </a:solidFill>
                <a:latin typeface="方正苏新诗柳楷简体" pitchFamily="2" charset="-122"/>
                <a:ea typeface="方正苏新诗柳楷简体" pitchFamily="2" charset="-122"/>
              </a:rPr>
              <a:t>如图示，质量为</a:t>
            </a:r>
            <a:r>
              <a:rPr lang="zh-CN" altLang="zh-CN" sz="2800" b="1">
                <a:solidFill>
                  <a:srgbClr val="0000FF"/>
                </a:solidFill>
                <a:latin typeface="方正苏新诗柳楷简体" pitchFamily="2" charset="-122"/>
                <a:ea typeface="方正苏新诗柳楷简体" pitchFamily="2" charset="-122"/>
              </a:rPr>
              <a:t>M</a:t>
            </a:r>
            <a:r>
              <a:rPr lang="zh-CN" altLang="en-US" sz="2800" b="1">
                <a:solidFill>
                  <a:srgbClr val="0000FF"/>
                </a:solidFill>
                <a:latin typeface="方正苏新诗柳楷简体" pitchFamily="2" charset="-122"/>
                <a:ea typeface="方正苏新诗柳楷简体" pitchFamily="2" charset="-122"/>
              </a:rPr>
              <a:t>的电动机始终静止于地面，其飞轮上固定一质量为</a:t>
            </a:r>
            <a:r>
              <a:rPr lang="zh-CN" altLang="zh-CN" sz="2800" b="1">
                <a:solidFill>
                  <a:srgbClr val="0000FF"/>
                </a:solidFill>
                <a:latin typeface="方正苏新诗柳楷简体" pitchFamily="2" charset="-122"/>
                <a:ea typeface="方正苏新诗柳楷简体" pitchFamily="2" charset="-122"/>
              </a:rPr>
              <a:t>m</a:t>
            </a:r>
            <a:r>
              <a:rPr lang="zh-CN" altLang="en-US" sz="2800" b="1">
                <a:solidFill>
                  <a:srgbClr val="0000FF"/>
                </a:solidFill>
                <a:latin typeface="方正苏新诗柳楷简体" pitchFamily="2" charset="-122"/>
                <a:ea typeface="方正苏新诗柳楷简体" pitchFamily="2" charset="-122"/>
              </a:rPr>
              <a:t>的物体，物体距轮轴为</a:t>
            </a:r>
            <a:r>
              <a:rPr lang="zh-CN" altLang="zh-CN" sz="2800" b="1">
                <a:solidFill>
                  <a:srgbClr val="0000FF"/>
                </a:solidFill>
                <a:latin typeface="方正苏新诗柳楷简体" pitchFamily="2" charset="-122"/>
                <a:ea typeface="方正苏新诗柳楷简体" pitchFamily="2" charset="-122"/>
              </a:rPr>
              <a:t>r</a:t>
            </a:r>
            <a:r>
              <a:rPr lang="zh-CN" altLang="en-US" sz="2800" b="1">
                <a:solidFill>
                  <a:srgbClr val="0000FF"/>
                </a:solidFill>
                <a:latin typeface="方正苏新诗柳楷简体" pitchFamily="2" charset="-122"/>
                <a:ea typeface="方正苏新诗柳楷简体" pitchFamily="2" charset="-122"/>
              </a:rPr>
              <a:t>，为使电动机不至于离开地面，其飞轮转动的角速度</a:t>
            </a:r>
            <a:r>
              <a:rPr lang="zh-CN" altLang="zh-CN" sz="2800" b="1">
                <a:solidFill>
                  <a:srgbClr val="0000FF"/>
                </a:solidFill>
                <a:latin typeface="方正苏新诗柳楷简体" pitchFamily="2" charset="-122"/>
                <a:ea typeface="方正苏新诗柳楷简体" pitchFamily="2" charset="-122"/>
              </a:rPr>
              <a:t>ω</a:t>
            </a:r>
            <a:r>
              <a:rPr lang="zh-CN" altLang="en-US" sz="2800" b="1">
                <a:solidFill>
                  <a:srgbClr val="0000FF"/>
                </a:solidFill>
                <a:latin typeface="方正苏新诗柳楷简体" pitchFamily="2" charset="-122"/>
                <a:ea typeface="方正苏新诗柳楷简体" pitchFamily="2" charset="-122"/>
              </a:rPr>
              <a:t>应如何？</a:t>
            </a:r>
            <a:endParaRPr lang="zh-CN" altLang="en-US" sz="2400" b="1">
              <a:solidFill>
                <a:srgbClr val="0000FF"/>
              </a:solidFill>
              <a:latin typeface="方正苏新诗柳楷简体" pitchFamily="2" charset="-122"/>
              <a:ea typeface="方正苏新诗柳楷简体" pitchFamily="2" charset="-122"/>
            </a:endParaRPr>
          </a:p>
        </p:txBody>
      </p:sp>
      <p:grpSp>
        <p:nvGrpSpPr>
          <p:cNvPr id="35843" name="Group 3"/>
          <p:cNvGrpSpPr>
            <a:grpSpLocks/>
          </p:cNvGrpSpPr>
          <p:nvPr/>
        </p:nvGrpSpPr>
        <p:grpSpPr bwMode="auto">
          <a:xfrm>
            <a:off x="6934200" y="1752600"/>
            <a:ext cx="1828800" cy="1897063"/>
            <a:chOff x="0" y="0"/>
            <a:chExt cx="1152" cy="1195"/>
          </a:xfrm>
        </p:grpSpPr>
        <p:grpSp>
          <p:nvGrpSpPr>
            <p:cNvPr id="35844" name="Group 4"/>
            <p:cNvGrpSpPr>
              <a:grpSpLocks/>
            </p:cNvGrpSpPr>
            <p:nvPr/>
          </p:nvGrpSpPr>
          <p:grpSpPr bwMode="auto">
            <a:xfrm>
              <a:off x="0" y="1147"/>
              <a:ext cx="1056" cy="48"/>
              <a:chOff x="0" y="0"/>
              <a:chExt cx="1338" cy="130"/>
            </a:xfrm>
          </p:grpSpPr>
          <p:sp>
            <p:nvSpPr>
              <p:cNvPr id="35845" name="Line 5"/>
              <p:cNvSpPr>
                <a:spLocks noChangeShapeType="1"/>
              </p:cNvSpPr>
              <p:nvPr/>
            </p:nvSpPr>
            <p:spPr bwMode="auto">
              <a:xfrm flipH="1">
                <a:off x="0" y="8"/>
                <a:ext cx="120" cy="1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46" name="Line 6"/>
              <p:cNvSpPr>
                <a:spLocks noChangeShapeType="1"/>
              </p:cNvSpPr>
              <p:nvPr/>
            </p:nvSpPr>
            <p:spPr bwMode="auto">
              <a:xfrm flipH="1">
                <a:off x="120" y="8"/>
                <a:ext cx="121" cy="1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47" name="Line 7"/>
              <p:cNvSpPr>
                <a:spLocks noChangeShapeType="1"/>
              </p:cNvSpPr>
              <p:nvPr/>
            </p:nvSpPr>
            <p:spPr bwMode="auto">
              <a:xfrm flipH="1">
                <a:off x="241" y="8"/>
                <a:ext cx="120" cy="1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48" name="Line 8"/>
              <p:cNvSpPr>
                <a:spLocks noChangeShapeType="1"/>
              </p:cNvSpPr>
              <p:nvPr/>
            </p:nvSpPr>
            <p:spPr bwMode="auto">
              <a:xfrm flipH="1">
                <a:off x="361" y="8"/>
                <a:ext cx="120" cy="1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49" name="Line 9"/>
              <p:cNvSpPr>
                <a:spLocks noChangeShapeType="1"/>
              </p:cNvSpPr>
              <p:nvPr/>
            </p:nvSpPr>
            <p:spPr bwMode="auto">
              <a:xfrm flipH="1">
                <a:off x="481" y="8"/>
                <a:ext cx="120" cy="1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50" name="Line 10"/>
              <p:cNvSpPr>
                <a:spLocks noChangeShapeType="1"/>
              </p:cNvSpPr>
              <p:nvPr/>
            </p:nvSpPr>
            <p:spPr bwMode="auto">
              <a:xfrm flipH="1">
                <a:off x="601" y="8"/>
                <a:ext cx="121" cy="1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51" name="Line 11"/>
              <p:cNvSpPr>
                <a:spLocks noChangeShapeType="1"/>
              </p:cNvSpPr>
              <p:nvPr/>
            </p:nvSpPr>
            <p:spPr bwMode="auto">
              <a:xfrm flipH="1">
                <a:off x="722" y="8"/>
                <a:ext cx="120" cy="1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52" name="Line 12"/>
              <p:cNvSpPr>
                <a:spLocks noChangeShapeType="1"/>
              </p:cNvSpPr>
              <p:nvPr/>
            </p:nvSpPr>
            <p:spPr bwMode="auto">
              <a:xfrm flipH="1">
                <a:off x="842" y="8"/>
                <a:ext cx="120" cy="1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53" name="Line 13"/>
              <p:cNvSpPr>
                <a:spLocks noChangeShapeType="1"/>
              </p:cNvSpPr>
              <p:nvPr/>
            </p:nvSpPr>
            <p:spPr bwMode="auto">
              <a:xfrm flipH="1">
                <a:off x="962" y="8"/>
                <a:ext cx="120" cy="1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54" name="Line 14"/>
              <p:cNvSpPr>
                <a:spLocks noChangeShapeType="1"/>
              </p:cNvSpPr>
              <p:nvPr/>
            </p:nvSpPr>
            <p:spPr bwMode="auto">
              <a:xfrm flipH="1">
                <a:off x="1082" y="8"/>
                <a:ext cx="121" cy="1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55" name="Line 15"/>
              <p:cNvSpPr>
                <a:spLocks noChangeShapeType="1"/>
              </p:cNvSpPr>
              <p:nvPr/>
            </p:nvSpPr>
            <p:spPr bwMode="auto">
              <a:xfrm flipH="1">
                <a:off x="1203" y="8"/>
                <a:ext cx="120" cy="1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56" name="Line 16"/>
              <p:cNvSpPr>
                <a:spLocks noChangeShapeType="1"/>
              </p:cNvSpPr>
              <p:nvPr/>
            </p:nvSpPr>
            <p:spPr bwMode="auto">
              <a:xfrm>
                <a:off x="23" y="0"/>
                <a:ext cx="1315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5857" name="Arc 17"/>
            <p:cNvSpPr>
              <a:spLocks/>
            </p:cNvSpPr>
            <p:nvPr/>
          </p:nvSpPr>
          <p:spPr bwMode="auto">
            <a:xfrm flipV="1">
              <a:off x="48" y="0"/>
              <a:ext cx="960" cy="960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0338"/>
                    <a:pt x="8652" y="966"/>
                    <a:pt x="19877" y="68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0338"/>
                    <a:pt x="8652" y="966"/>
                    <a:pt x="19877" y="68"/>
                  </a:cubicBezTo>
                  <a:lnTo>
                    <a:pt x="21600" y="21600"/>
                  </a:lnTo>
                  <a:lnTo>
                    <a:pt x="21599" y="0"/>
                  </a:lnTo>
                  <a:close/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8" name="Arc 18"/>
            <p:cNvSpPr>
              <a:spLocks/>
            </p:cNvSpPr>
            <p:nvPr/>
          </p:nvSpPr>
          <p:spPr bwMode="auto">
            <a:xfrm>
              <a:off x="1056" y="283"/>
              <a:ext cx="96" cy="376"/>
            </a:xfrm>
            <a:custGeom>
              <a:avLst/>
              <a:gdLst>
                <a:gd name="T0" fmla="*/ 0 w 21600"/>
                <a:gd name="T1" fmla="*/ 0 h 42260"/>
                <a:gd name="T2" fmla="*/ 0 w 21600"/>
                <a:gd name="T3" fmla="*/ 0 h 42260"/>
                <a:gd name="T4" fmla="*/ 0 w 21600"/>
                <a:gd name="T5" fmla="*/ 0 h 422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226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101"/>
                    <a:pt x="15390" y="39487"/>
                    <a:pt x="6302" y="42260"/>
                  </a:cubicBezTo>
                </a:path>
                <a:path w="21600" h="4226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101"/>
                    <a:pt x="15390" y="39487"/>
                    <a:pt x="6302" y="4226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Line 19"/>
            <p:cNvSpPr>
              <a:spLocks noChangeShapeType="1"/>
            </p:cNvSpPr>
            <p:nvPr/>
          </p:nvSpPr>
          <p:spPr bwMode="auto">
            <a:xfrm flipH="1">
              <a:off x="144" y="907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Line 20"/>
            <p:cNvSpPr>
              <a:spLocks noChangeShapeType="1"/>
            </p:cNvSpPr>
            <p:nvPr/>
          </p:nvSpPr>
          <p:spPr bwMode="auto">
            <a:xfrm>
              <a:off x="720" y="907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Oval 21"/>
            <p:cNvSpPr>
              <a:spLocks noChangeArrowheads="1"/>
            </p:cNvSpPr>
            <p:nvPr/>
          </p:nvSpPr>
          <p:spPr bwMode="auto">
            <a:xfrm>
              <a:off x="192" y="283"/>
              <a:ext cx="144" cy="14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zh-CN">
                <a:solidFill>
                  <a:srgbClr val="00B0F0"/>
                </a:solidFill>
                <a:ea typeface="方正启体简体" pitchFamily="65" charset="-122"/>
              </a:endParaRPr>
            </a:p>
          </p:txBody>
        </p:sp>
        <p:sp>
          <p:nvSpPr>
            <p:cNvPr id="35862" name="Oval 22"/>
            <p:cNvSpPr>
              <a:spLocks noChangeArrowheads="1"/>
            </p:cNvSpPr>
            <p:nvPr/>
          </p:nvSpPr>
          <p:spPr bwMode="auto">
            <a:xfrm>
              <a:off x="528" y="475"/>
              <a:ext cx="48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zh-CN">
                <a:solidFill>
                  <a:srgbClr val="00B0F0"/>
                </a:solidFill>
                <a:ea typeface="方正启体简体" pitchFamily="65" charset="-122"/>
              </a:endParaRPr>
            </a:p>
          </p:txBody>
        </p:sp>
        <p:sp>
          <p:nvSpPr>
            <p:cNvPr id="35863" name="Line 23"/>
            <p:cNvSpPr>
              <a:spLocks noChangeShapeType="1"/>
            </p:cNvSpPr>
            <p:nvPr/>
          </p:nvSpPr>
          <p:spPr bwMode="auto">
            <a:xfrm>
              <a:off x="288" y="379"/>
              <a:ext cx="28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4" name="Rectangle 24"/>
            <p:cNvSpPr>
              <a:spLocks noChangeArrowheads="1"/>
            </p:cNvSpPr>
            <p:nvPr/>
          </p:nvSpPr>
          <p:spPr bwMode="auto">
            <a:xfrm>
              <a:off x="288" y="331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zh-CN" sz="2400" b="1">
                  <a:solidFill>
                    <a:srgbClr val="00B0F0"/>
                  </a:solidFill>
                  <a:latin typeface="Times New Roman" pitchFamily="18" charset="0"/>
                  <a:ea typeface="方正启体简体" pitchFamily="65" charset="-122"/>
                </a:rPr>
                <a:t>r</a:t>
              </a:r>
            </a:p>
          </p:txBody>
        </p:sp>
        <p:sp>
          <p:nvSpPr>
            <p:cNvPr id="35865" name="Rectangle 25"/>
            <p:cNvSpPr>
              <a:spLocks noChangeArrowheads="1"/>
            </p:cNvSpPr>
            <p:nvPr/>
          </p:nvSpPr>
          <p:spPr bwMode="auto">
            <a:xfrm>
              <a:off x="384" y="699"/>
              <a:ext cx="2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zh-CN" sz="2400" b="1">
                  <a:solidFill>
                    <a:srgbClr val="00B0F0"/>
                  </a:solidFill>
                  <a:latin typeface="Times New Roman" pitchFamily="18" charset="0"/>
                  <a:ea typeface="方正启体简体" pitchFamily="65" charset="-122"/>
                </a:rPr>
                <a:t>M</a:t>
              </a:r>
            </a:p>
          </p:txBody>
        </p:sp>
        <p:sp>
          <p:nvSpPr>
            <p:cNvPr id="35866" name="Rectangle 26"/>
            <p:cNvSpPr>
              <a:spLocks noChangeArrowheads="1"/>
            </p:cNvSpPr>
            <p:nvPr/>
          </p:nvSpPr>
          <p:spPr bwMode="auto">
            <a:xfrm>
              <a:off x="144" y="43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zh-CN" sz="2400" b="1">
                  <a:solidFill>
                    <a:srgbClr val="00B0F0"/>
                  </a:solidFill>
                  <a:latin typeface="Times New Roman" pitchFamily="18" charset="0"/>
                  <a:ea typeface="方正启体简体" pitchFamily="65" charset="-122"/>
                </a:rPr>
                <a:t>m</a:t>
              </a:r>
            </a:p>
          </p:txBody>
        </p:sp>
        <p:sp>
          <p:nvSpPr>
            <p:cNvPr id="35867" name="Rectangle 27"/>
            <p:cNvSpPr>
              <a:spLocks noChangeArrowheads="1"/>
            </p:cNvSpPr>
            <p:nvPr/>
          </p:nvSpPr>
          <p:spPr bwMode="auto">
            <a:xfrm>
              <a:off x="912" y="571"/>
              <a:ext cx="22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 b="1">
                  <a:solidFill>
                    <a:srgbClr val="00B0F0"/>
                  </a:solidFill>
                  <a:latin typeface="Times New Roman" pitchFamily="18" charset="0"/>
                  <a:ea typeface="方正启体简体" pitchFamily="65" charset="-122"/>
                </a:rPr>
                <a:t>ω</a:t>
              </a:r>
            </a:p>
          </p:txBody>
        </p:sp>
      </p:grpSp>
      <p:sp>
        <p:nvSpPr>
          <p:cNvPr id="32796" name="Rectangle 28"/>
          <p:cNvSpPr>
            <a:spLocks noChangeArrowheads="1"/>
          </p:cNvSpPr>
          <p:nvPr/>
        </p:nvSpPr>
        <p:spPr bwMode="auto">
          <a:xfrm>
            <a:off x="533400" y="2033588"/>
            <a:ext cx="414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ea typeface="方正启体简体" pitchFamily="65" charset="-122"/>
              </a:rPr>
              <a:t>解：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当小物体转到最高点时，</a:t>
            </a:r>
          </a:p>
        </p:txBody>
      </p:sp>
      <p:sp>
        <p:nvSpPr>
          <p:cNvPr id="32797" name="Rectangle 29"/>
          <p:cNvSpPr>
            <a:spLocks noChangeArrowheads="1"/>
          </p:cNvSpPr>
          <p:nvPr/>
        </p:nvSpPr>
        <p:spPr bwMode="auto">
          <a:xfrm>
            <a:off x="620713" y="2590800"/>
            <a:ext cx="5932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对底座</a:t>
            </a:r>
            <a:r>
              <a:rPr lang="zh-CN" altLang="zh-CN" sz="2400" b="1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,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受到重力</a:t>
            </a:r>
            <a:r>
              <a:rPr lang="zh-CN" altLang="zh-CN" sz="2400" b="1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Mg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和物体对底座的拉力</a:t>
            </a:r>
            <a:r>
              <a:rPr lang="zh-CN" altLang="zh-CN" sz="2400" b="1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T  </a:t>
            </a:r>
          </a:p>
        </p:txBody>
      </p:sp>
      <p:grpSp>
        <p:nvGrpSpPr>
          <p:cNvPr id="32798" name="Group 30"/>
          <p:cNvGrpSpPr>
            <a:grpSpLocks/>
          </p:cNvGrpSpPr>
          <p:nvPr/>
        </p:nvGrpSpPr>
        <p:grpSpPr bwMode="auto">
          <a:xfrm>
            <a:off x="6096000" y="4267200"/>
            <a:ext cx="1828800" cy="1897063"/>
            <a:chOff x="0" y="0"/>
            <a:chExt cx="1152" cy="1195"/>
          </a:xfrm>
        </p:grpSpPr>
        <p:grpSp>
          <p:nvGrpSpPr>
            <p:cNvPr id="35871" name="Group 31"/>
            <p:cNvGrpSpPr>
              <a:grpSpLocks/>
            </p:cNvGrpSpPr>
            <p:nvPr/>
          </p:nvGrpSpPr>
          <p:grpSpPr bwMode="auto">
            <a:xfrm>
              <a:off x="0" y="1147"/>
              <a:ext cx="1056" cy="48"/>
              <a:chOff x="0" y="0"/>
              <a:chExt cx="1338" cy="130"/>
            </a:xfrm>
          </p:grpSpPr>
          <p:sp>
            <p:nvSpPr>
              <p:cNvPr id="35872" name="Line 32"/>
              <p:cNvSpPr>
                <a:spLocks noChangeShapeType="1"/>
              </p:cNvSpPr>
              <p:nvPr/>
            </p:nvSpPr>
            <p:spPr bwMode="auto">
              <a:xfrm flipH="1">
                <a:off x="0" y="8"/>
                <a:ext cx="120" cy="1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73" name="Line 33"/>
              <p:cNvSpPr>
                <a:spLocks noChangeShapeType="1"/>
              </p:cNvSpPr>
              <p:nvPr/>
            </p:nvSpPr>
            <p:spPr bwMode="auto">
              <a:xfrm flipH="1">
                <a:off x="120" y="8"/>
                <a:ext cx="121" cy="1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74" name="Line 34"/>
              <p:cNvSpPr>
                <a:spLocks noChangeShapeType="1"/>
              </p:cNvSpPr>
              <p:nvPr/>
            </p:nvSpPr>
            <p:spPr bwMode="auto">
              <a:xfrm flipH="1">
                <a:off x="241" y="8"/>
                <a:ext cx="120" cy="1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75" name="Line 35"/>
              <p:cNvSpPr>
                <a:spLocks noChangeShapeType="1"/>
              </p:cNvSpPr>
              <p:nvPr/>
            </p:nvSpPr>
            <p:spPr bwMode="auto">
              <a:xfrm flipH="1">
                <a:off x="361" y="8"/>
                <a:ext cx="120" cy="1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76" name="Line 36"/>
              <p:cNvSpPr>
                <a:spLocks noChangeShapeType="1"/>
              </p:cNvSpPr>
              <p:nvPr/>
            </p:nvSpPr>
            <p:spPr bwMode="auto">
              <a:xfrm flipH="1">
                <a:off x="481" y="8"/>
                <a:ext cx="120" cy="1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77" name="Line 37"/>
              <p:cNvSpPr>
                <a:spLocks noChangeShapeType="1"/>
              </p:cNvSpPr>
              <p:nvPr/>
            </p:nvSpPr>
            <p:spPr bwMode="auto">
              <a:xfrm flipH="1">
                <a:off x="601" y="8"/>
                <a:ext cx="121" cy="1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78" name="Line 38"/>
              <p:cNvSpPr>
                <a:spLocks noChangeShapeType="1"/>
              </p:cNvSpPr>
              <p:nvPr/>
            </p:nvSpPr>
            <p:spPr bwMode="auto">
              <a:xfrm flipH="1">
                <a:off x="722" y="8"/>
                <a:ext cx="120" cy="1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79" name="Line 39"/>
              <p:cNvSpPr>
                <a:spLocks noChangeShapeType="1"/>
              </p:cNvSpPr>
              <p:nvPr/>
            </p:nvSpPr>
            <p:spPr bwMode="auto">
              <a:xfrm flipH="1">
                <a:off x="842" y="8"/>
                <a:ext cx="120" cy="1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80" name="Line 40"/>
              <p:cNvSpPr>
                <a:spLocks noChangeShapeType="1"/>
              </p:cNvSpPr>
              <p:nvPr/>
            </p:nvSpPr>
            <p:spPr bwMode="auto">
              <a:xfrm flipH="1">
                <a:off x="962" y="8"/>
                <a:ext cx="120" cy="1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81" name="Line 41"/>
              <p:cNvSpPr>
                <a:spLocks noChangeShapeType="1"/>
              </p:cNvSpPr>
              <p:nvPr/>
            </p:nvSpPr>
            <p:spPr bwMode="auto">
              <a:xfrm flipH="1">
                <a:off x="1082" y="8"/>
                <a:ext cx="121" cy="1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82" name="Line 42"/>
              <p:cNvSpPr>
                <a:spLocks noChangeShapeType="1"/>
              </p:cNvSpPr>
              <p:nvPr/>
            </p:nvSpPr>
            <p:spPr bwMode="auto">
              <a:xfrm flipH="1">
                <a:off x="1203" y="8"/>
                <a:ext cx="120" cy="1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83" name="Line 43"/>
              <p:cNvSpPr>
                <a:spLocks noChangeShapeType="1"/>
              </p:cNvSpPr>
              <p:nvPr/>
            </p:nvSpPr>
            <p:spPr bwMode="auto">
              <a:xfrm>
                <a:off x="23" y="0"/>
                <a:ext cx="1315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5884" name="Arc 44"/>
            <p:cNvSpPr>
              <a:spLocks/>
            </p:cNvSpPr>
            <p:nvPr/>
          </p:nvSpPr>
          <p:spPr bwMode="auto">
            <a:xfrm flipV="1">
              <a:off x="48" y="0"/>
              <a:ext cx="960" cy="960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0338"/>
                    <a:pt x="8652" y="966"/>
                    <a:pt x="19877" y="68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0338"/>
                    <a:pt x="8652" y="966"/>
                    <a:pt x="19877" y="68"/>
                  </a:cubicBezTo>
                  <a:lnTo>
                    <a:pt x="21600" y="21600"/>
                  </a:lnTo>
                  <a:lnTo>
                    <a:pt x="21599" y="0"/>
                  </a:lnTo>
                  <a:close/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5" name="Arc 45"/>
            <p:cNvSpPr>
              <a:spLocks/>
            </p:cNvSpPr>
            <p:nvPr/>
          </p:nvSpPr>
          <p:spPr bwMode="auto">
            <a:xfrm>
              <a:off x="1056" y="283"/>
              <a:ext cx="96" cy="376"/>
            </a:xfrm>
            <a:custGeom>
              <a:avLst/>
              <a:gdLst>
                <a:gd name="T0" fmla="*/ 0 w 21600"/>
                <a:gd name="T1" fmla="*/ 0 h 42260"/>
                <a:gd name="T2" fmla="*/ 0 w 21600"/>
                <a:gd name="T3" fmla="*/ 0 h 42260"/>
                <a:gd name="T4" fmla="*/ 0 w 21600"/>
                <a:gd name="T5" fmla="*/ 0 h 422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226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101"/>
                    <a:pt x="15390" y="39487"/>
                    <a:pt x="6302" y="42260"/>
                  </a:cubicBezTo>
                </a:path>
                <a:path w="21600" h="4226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101"/>
                    <a:pt x="15390" y="39487"/>
                    <a:pt x="6302" y="4226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6" name="Line 46"/>
            <p:cNvSpPr>
              <a:spLocks noChangeShapeType="1"/>
            </p:cNvSpPr>
            <p:nvPr/>
          </p:nvSpPr>
          <p:spPr bwMode="auto">
            <a:xfrm flipH="1">
              <a:off x="144" y="907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7" name="Line 47"/>
            <p:cNvSpPr>
              <a:spLocks noChangeShapeType="1"/>
            </p:cNvSpPr>
            <p:nvPr/>
          </p:nvSpPr>
          <p:spPr bwMode="auto">
            <a:xfrm>
              <a:off x="720" y="907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8" name="Oval 48"/>
            <p:cNvSpPr>
              <a:spLocks noChangeArrowheads="1"/>
            </p:cNvSpPr>
            <p:nvPr/>
          </p:nvSpPr>
          <p:spPr bwMode="auto">
            <a:xfrm>
              <a:off x="528" y="475"/>
              <a:ext cx="48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zh-CN">
                <a:solidFill>
                  <a:srgbClr val="00B0F0"/>
                </a:solidFill>
                <a:ea typeface="方正启体简体" pitchFamily="65" charset="-122"/>
              </a:endParaRPr>
            </a:p>
          </p:txBody>
        </p:sp>
        <p:sp>
          <p:nvSpPr>
            <p:cNvPr id="35889" name="Rectangle 49"/>
            <p:cNvSpPr>
              <a:spLocks noChangeArrowheads="1"/>
            </p:cNvSpPr>
            <p:nvPr/>
          </p:nvSpPr>
          <p:spPr bwMode="auto">
            <a:xfrm>
              <a:off x="240" y="576"/>
              <a:ext cx="2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zh-CN" sz="2400" b="1">
                  <a:solidFill>
                    <a:srgbClr val="00B0F0"/>
                  </a:solidFill>
                  <a:latin typeface="Times New Roman" pitchFamily="18" charset="0"/>
                  <a:ea typeface="方正启体简体" pitchFamily="65" charset="-122"/>
                </a:rPr>
                <a:t>M</a:t>
              </a:r>
            </a:p>
          </p:txBody>
        </p:sp>
        <p:sp>
          <p:nvSpPr>
            <p:cNvPr id="35890" name="Rectangle 50"/>
            <p:cNvSpPr>
              <a:spLocks noChangeArrowheads="1"/>
            </p:cNvSpPr>
            <p:nvPr/>
          </p:nvSpPr>
          <p:spPr bwMode="auto">
            <a:xfrm>
              <a:off x="912" y="571"/>
              <a:ext cx="22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zh-CN" b="1">
                  <a:solidFill>
                    <a:srgbClr val="00B0F0"/>
                  </a:solidFill>
                  <a:latin typeface="Times New Roman" pitchFamily="18" charset="0"/>
                  <a:ea typeface="方正启体简体" pitchFamily="65" charset="-122"/>
                </a:rPr>
                <a:t>ω</a:t>
              </a:r>
            </a:p>
          </p:txBody>
        </p:sp>
      </p:grpSp>
      <p:grpSp>
        <p:nvGrpSpPr>
          <p:cNvPr id="32819" name="Group 51"/>
          <p:cNvGrpSpPr>
            <a:grpSpLocks/>
          </p:cNvGrpSpPr>
          <p:nvPr/>
        </p:nvGrpSpPr>
        <p:grpSpPr bwMode="auto">
          <a:xfrm>
            <a:off x="6477000" y="3657600"/>
            <a:ext cx="1117600" cy="3062288"/>
            <a:chOff x="0" y="0"/>
            <a:chExt cx="704" cy="1929"/>
          </a:xfrm>
        </p:grpSpPr>
        <p:sp>
          <p:nvSpPr>
            <p:cNvPr id="35892" name="Line 52"/>
            <p:cNvSpPr>
              <a:spLocks noChangeShapeType="1"/>
            </p:cNvSpPr>
            <p:nvPr/>
          </p:nvSpPr>
          <p:spPr bwMode="auto">
            <a:xfrm>
              <a:off x="336" y="1008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93" name="Line 53"/>
            <p:cNvSpPr>
              <a:spLocks noChangeShapeType="1"/>
            </p:cNvSpPr>
            <p:nvPr/>
          </p:nvSpPr>
          <p:spPr bwMode="auto">
            <a:xfrm flipV="1">
              <a:off x="336" y="96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94" name="Rectangle 54"/>
            <p:cNvSpPr>
              <a:spLocks noChangeArrowheads="1"/>
            </p:cNvSpPr>
            <p:nvPr/>
          </p:nvSpPr>
          <p:spPr bwMode="auto">
            <a:xfrm>
              <a:off x="311" y="1641"/>
              <a:ext cx="3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zh-CN" sz="2400" b="1">
                  <a:solidFill>
                    <a:srgbClr val="00B0F0"/>
                  </a:solidFill>
                  <a:latin typeface="Times New Roman" pitchFamily="18" charset="0"/>
                  <a:ea typeface="方正启体简体" pitchFamily="65" charset="-122"/>
                </a:rPr>
                <a:t>Mg</a:t>
              </a:r>
            </a:p>
          </p:txBody>
        </p:sp>
        <p:sp>
          <p:nvSpPr>
            <p:cNvPr id="35895" name="Rectangle 55"/>
            <p:cNvSpPr>
              <a:spLocks noChangeArrowheads="1"/>
            </p:cNvSpPr>
            <p:nvPr/>
          </p:nvSpPr>
          <p:spPr bwMode="auto">
            <a:xfrm>
              <a:off x="0" y="0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zh-CN" sz="2400" b="1">
                  <a:solidFill>
                    <a:srgbClr val="00B0F0"/>
                  </a:solidFill>
                  <a:latin typeface="Times New Roman" pitchFamily="18" charset="0"/>
                  <a:ea typeface="方正启体简体" pitchFamily="65" charset="-122"/>
                </a:rPr>
                <a:t>T</a:t>
              </a:r>
            </a:p>
          </p:txBody>
        </p:sp>
      </p:grpSp>
      <p:sp>
        <p:nvSpPr>
          <p:cNvPr id="32824" name="Rectangle 56"/>
          <p:cNvSpPr>
            <a:spLocks noChangeArrowheads="1"/>
          </p:cNvSpPr>
          <p:nvPr/>
        </p:nvSpPr>
        <p:spPr bwMode="auto">
          <a:xfrm>
            <a:off x="533400" y="3200400"/>
            <a:ext cx="5932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为使电动机不至于离开地面，必须 </a:t>
            </a:r>
            <a:r>
              <a:rPr lang="zh-CN" altLang="zh-CN" sz="2400" b="1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T≤Mg  </a:t>
            </a:r>
          </a:p>
        </p:txBody>
      </p:sp>
      <p:sp>
        <p:nvSpPr>
          <p:cNvPr id="32825" name="Rectangle 57"/>
          <p:cNvSpPr>
            <a:spLocks noChangeArrowheads="1"/>
          </p:cNvSpPr>
          <p:nvPr/>
        </p:nvSpPr>
        <p:spPr bwMode="auto">
          <a:xfrm>
            <a:off x="533400" y="3810000"/>
            <a:ext cx="5746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对物体</a:t>
            </a:r>
            <a:r>
              <a:rPr lang="zh-CN" altLang="zh-CN" sz="2400" b="1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,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受到重力</a:t>
            </a:r>
            <a:r>
              <a:rPr lang="zh-CN" altLang="zh-CN" sz="2400" b="1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mg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和底座对物体的拉力</a:t>
            </a:r>
            <a:r>
              <a:rPr lang="zh-CN" altLang="zh-CN" sz="2400" b="1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T</a:t>
            </a:r>
          </a:p>
        </p:txBody>
      </p:sp>
      <p:grpSp>
        <p:nvGrpSpPr>
          <p:cNvPr id="32826" name="Group 58"/>
          <p:cNvGrpSpPr>
            <a:grpSpLocks/>
          </p:cNvGrpSpPr>
          <p:nvPr/>
        </p:nvGrpSpPr>
        <p:grpSpPr bwMode="auto">
          <a:xfrm>
            <a:off x="7924800" y="4267200"/>
            <a:ext cx="1066800" cy="1676400"/>
            <a:chOff x="0" y="0"/>
            <a:chExt cx="672" cy="1056"/>
          </a:xfrm>
        </p:grpSpPr>
        <p:sp>
          <p:nvSpPr>
            <p:cNvPr id="35899" name="Rectangle 59"/>
            <p:cNvSpPr>
              <a:spLocks noChangeArrowheads="1"/>
            </p:cNvSpPr>
            <p:nvPr/>
          </p:nvSpPr>
          <p:spPr bwMode="auto">
            <a:xfrm>
              <a:off x="396" y="0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zh-CN" sz="2400" b="1">
                  <a:solidFill>
                    <a:srgbClr val="00B0F0"/>
                  </a:solidFill>
                  <a:latin typeface="Times New Roman" pitchFamily="18" charset="0"/>
                  <a:ea typeface="方正启体简体" pitchFamily="65" charset="-122"/>
                </a:rPr>
                <a:t>m</a:t>
              </a:r>
            </a:p>
          </p:txBody>
        </p:sp>
        <p:sp>
          <p:nvSpPr>
            <p:cNvPr id="35900" name="Oval 60"/>
            <p:cNvSpPr>
              <a:spLocks noChangeArrowheads="1"/>
            </p:cNvSpPr>
            <p:nvPr/>
          </p:nvSpPr>
          <p:spPr bwMode="auto">
            <a:xfrm>
              <a:off x="300" y="144"/>
              <a:ext cx="144" cy="14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zh-CN">
                <a:solidFill>
                  <a:srgbClr val="00B0F0"/>
                </a:solidFill>
                <a:ea typeface="方正启体简体" pitchFamily="65" charset="-122"/>
              </a:endParaRPr>
            </a:p>
          </p:txBody>
        </p:sp>
        <p:sp>
          <p:nvSpPr>
            <p:cNvPr id="35901" name="Line 61"/>
            <p:cNvSpPr>
              <a:spLocks noChangeShapeType="1"/>
            </p:cNvSpPr>
            <p:nvPr/>
          </p:nvSpPr>
          <p:spPr bwMode="auto">
            <a:xfrm>
              <a:off x="348" y="240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02" name="Line 62"/>
            <p:cNvSpPr>
              <a:spLocks noChangeShapeType="1"/>
            </p:cNvSpPr>
            <p:nvPr/>
          </p:nvSpPr>
          <p:spPr bwMode="auto">
            <a:xfrm>
              <a:off x="396" y="240"/>
              <a:ext cx="0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03" name="Rectangle 63"/>
            <p:cNvSpPr>
              <a:spLocks noChangeArrowheads="1"/>
            </p:cNvSpPr>
            <p:nvPr/>
          </p:nvSpPr>
          <p:spPr bwMode="auto">
            <a:xfrm>
              <a:off x="0" y="384"/>
              <a:ext cx="3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zh-CN" sz="2400" b="1">
                  <a:solidFill>
                    <a:srgbClr val="00B0F0"/>
                  </a:solidFill>
                  <a:latin typeface="Times New Roman" pitchFamily="18" charset="0"/>
                  <a:ea typeface="方正启体简体" pitchFamily="65" charset="-122"/>
                </a:rPr>
                <a:t>mg</a:t>
              </a:r>
            </a:p>
          </p:txBody>
        </p:sp>
        <p:sp>
          <p:nvSpPr>
            <p:cNvPr id="35904" name="Rectangle 64"/>
            <p:cNvSpPr>
              <a:spLocks noChangeArrowheads="1"/>
            </p:cNvSpPr>
            <p:nvPr/>
          </p:nvSpPr>
          <p:spPr bwMode="auto">
            <a:xfrm>
              <a:off x="384" y="768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zh-CN" sz="2400" b="1">
                  <a:solidFill>
                    <a:srgbClr val="00B0F0"/>
                  </a:solidFill>
                  <a:latin typeface="Times New Roman" pitchFamily="18" charset="0"/>
                  <a:ea typeface="方正启体简体" pitchFamily="65" charset="-122"/>
                </a:rPr>
                <a:t>T</a:t>
              </a:r>
            </a:p>
          </p:txBody>
        </p:sp>
      </p:grpSp>
      <p:sp>
        <p:nvSpPr>
          <p:cNvPr id="32833" name="Rectangle 65"/>
          <p:cNvSpPr>
            <a:spLocks noChangeArrowheads="1"/>
          </p:cNvSpPr>
          <p:nvPr/>
        </p:nvSpPr>
        <p:spPr bwMode="auto">
          <a:xfrm>
            <a:off x="620713" y="4357688"/>
            <a:ext cx="4881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由圆周运动规律有   </a:t>
            </a:r>
            <a:r>
              <a:rPr lang="zh-CN" altLang="zh-CN" sz="2400" b="1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mg+T = m r</a:t>
            </a:r>
            <a:r>
              <a:rPr lang="zh-CN" altLang="zh-CN" b="1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ω</a:t>
            </a:r>
            <a:r>
              <a:rPr lang="zh-CN" altLang="zh-CN" b="1" baseline="30000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2    </a:t>
            </a:r>
            <a:endParaRPr lang="zh-CN" altLang="zh-CN" b="1">
              <a:solidFill>
                <a:srgbClr val="0000FF"/>
              </a:solidFill>
              <a:latin typeface="Times New Roman" pitchFamily="18" charset="0"/>
              <a:ea typeface="方正启体简体" pitchFamily="65" charset="-122"/>
            </a:endParaRPr>
          </a:p>
        </p:txBody>
      </p:sp>
      <p:sp>
        <p:nvSpPr>
          <p:cNvPr id="32834" name="Rectangle 66"/>
          <p:cNvSpPr>
            <a:spLocks noChangeArrowheads="1"/>
          </p:cNvSpPr>
          <p:nvPr/>
        </p:nvSpPr>
        <p:spPr bwMode="auto">
          <a:xfrm>
            <a:off x="1143000" y="5043488"/>
            <a:ext cx="2443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即  </a:t>
            </a:r>
            <a:r>
              <a:rPr lang="zh-CN" altLang="zh-CN" sz="2400" b="1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m r</a:t>
            </a:r>
            <a:r>
              <a:rPr lang="zh-CN" altLang="zh-CN" b="1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ω</a:t>
            </a:r>
            <a:r>
              <a:rPr lang="zh-CN" altLang="zh-CN" b="1" baseline="30000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2</a:t>
            </a:r>
            <a:r>
              <a:rPr lang="zh-CN" altLang="zh-CN" b="1">
                <a:solidFill>
                  <a:srgbClr val="0000FF"/>
                </a:solidFill>
                <a:latin typeface="Times New Roman" pitchFamily="18" charset="0"/>
                <a:ea typeface="方正启体简体" pitchFamily="65" charset="-122"/>
              </a:rPr>
              <a:t>≤(M+m)g</a:t>
            </a:r>
          </a:p>
        </p:txBody>
      </p:sp>
      <p:graphicFrame>
        <p:nvGraphicFramePr>
          <p:cNvPr id="32835" name="Object 67"/>
          <p:cNvGraphicFramePr>
            <a:graphicFrameLocks noChangeAspect="1"/>
          </p:cNvGraphicFramePr>
          <p:nvPr/>
        </p:nvGraphicFramePr>
        <p:xfrm>
          <a:off x="822325" y="5638800"/>
          <a:ext cx="4054475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8" r:id="rId3" imgW="1460500" imgH="381000" progId="Equation.3">
                  <p:embed/>
                </p:oleObj>
              </mc:Choice>
              <mc:Fallback>
                <p:oleObj r:id="rId3" imgW="1460500" imgH="38100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" y="5638800"/>
                        <a:ext cx="4054475" cy="105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96" grpId="0" autoUpdateAnimBg="0"/>
      <p:bldP spid="32797" grpId="0" autoUpdateAnimBg="0"/>
      <p:bldP spid="32824" grpId="0" autoUpdateAnimBg="0"/>
      <p:bldP spid="32825" grpId="0" autoUpdateAnimBg="0"/>
      <p:bldP spid="32833" grpId="0" autoUpdateAnimBg="0"/>
      <p:bldP spid="32834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533400"/>
            <a:ext cx="8540750" cy="609600"/>
          </a:xfrm>
        </p:spPr>
        <p:txBody>
          <a:bodyPr anchor="b"/>
          <a:lstStyle/>
          <a:p>
            <a:r>
              <a:rPr lang="zh-CN" altLang="en-US" sz="4000">
                <a:solidFill>
                  <a:srgbClr val="FF0000"/>
                </a:solidFill>
              </a:rPr>
              <a:t>讨论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406400" y="1295400"/>
            <a:ext cx="8348663" cy="1068388"/>
          </a:xfrm>
        </p:spPr>
        <p:txBody>
          <a:bodyPr/>
          <a:lstStyle/>
          <a:p>
            <a:pPr marL="273050" indent="-273050">
              <a:buFont typeface="Wingdings" pitchFamily="2" charset="2"/>
              <a:buNone/>
            </a:pPr>
            <a:r>
              <a:rPr lang="zh-CN" altLang="zh-CN"/>
              <a:t>3</a:t>
            </a:r>
            <a:r>
              <a:rPr lang="zh-CN" altLang="en-US"/>
              <a:t>、若汽车沿圆弧桥面从顶端下滑，分析汽车的运动情况。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88" y="3033713"/>
            <a:ext cx="63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AutoShape 5"/>
          <p:cNvSpPr>
            <a:spLocks noChangeArrowheads="1"/>
          </p:cNvSpPr>
          <p:nvPr/>
        </p:nvSpPr>
        <p:spPr bwMode="auto">
          <a:xfrm>
            <a:off x="4665663" y="3249613"/>
            <a:ext cx="5184775" cy="49688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02 w 21600"/>
              <a:gd name="T13" fmla="*/ 0 h 21600"/>
              <a:gd name="T14" fmla="*/ 19098 w 21600"/>
              <a:gd name="T15" fmla="*/ 439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4591" y="2955"/>
                </a:moveTo>
                <a:cubicBezTo>
                  <a:pt x="6358" y="1556"/>
                  <a:pt x="8546" y="795"/>
                  <a:pt x="10800" y="796"/>
                </a:cubicBezTo>
                <a:cubicBezTo>
                  <a:pt x="13053" y="796"/>
                  <a:pt x="15241" y="1556"/>
                  <a:pt x="17008" y="2955"/>
                </a:cubicBezTo>
                <a:lnTo>
                  <a:pt x="17502" y="2331"/>
                </a:lnTo>
                <a:cubicBezTo>
                  <a:pt x="15594" y="821"/>
                  <a:pt x="13233" y="-1"/>
                  <a:pt x="10799" y="0"/>
                </a:cubicBezTo>
                <a:cubicBezTo>
                  <a:pt x="8366" y="0"/>
                  <a:pt x="6005" y="821"/>
                  <a:pt x="4097" y="2331"/>
                </a:cubicBezTo>
                <a:lnTo>
                  <a:pt x="4591" y="2955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8918" name="Group 6"/>
          <p:cNvGrpSpPr>
            <a:grpSpLocks/>
          </p:cNvGrpSpPr>
          <p:nvPr/>
        </p:nvGrpSpPr>
        <p:grpSpPr bwMode="auto">
          <a:xfrm>
            <a:off x="5638800" y="3146425"/>
            <a:ext cx="2360613" cy="2159000"/>
            <a:chOff x="0" y="0"/>
            <a:chExt cx="1487" cy="1360"/>
          </a:xfrm>
        </p:grpSpPr>
        <p:pic>
          <p:nvPicPr>
            <p:cNvPr id="37895" name="Picture 7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734705">
              <a:off x="0" y="146"/>
              <a:ext cx="40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896" name="Line 8"/>
            <p:cNvSpPr>
              <a:spLocks noChangeShapeType="1"/>
            </p:cNvSpPr>
            <p:nvPr/>
          </p:nvSpPr>
          <p:spPr bwMode="auto">
            <a:xfrm>
              <a:off x="988" y="0"/>
              <a:ext cx="0" cy="136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7" name="Line 9"/>
            <p:cNvSpPr>
              <a:spLocks noChangeShapeType="1"/>
            </p:cNvSpPr>
            <p:nvPr/>
          </p:nvSpPr>
          <p:spPr bwMode="auto">
            <a:xfrm>
              <a:off x="172" y="226"/>
              <a:ext cx="816" cy="113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8" name="Text Box 10"/>
            <p:cNvSpPr txBox="1">
              <a:spLocks noChangeArrowheads="1"/>
            </p:cNvSpPr>
            <p:nvPr/>
          </p:nvSpPr>
          <p:spPr bwMode="auto">
            <a:xfrm>
              <a:off x="580" y="408"/>
              <a:ext cx="36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800" i="1">
                  <a:latin typeface="Verdana" pitchFamily="34" charset="0"/>
                </a:rPr>
                <a:t>θ</a:t>
              </a:r>
            </a:p>
          </p:txBody>
        </p:sp>
        <p:sp>
          <p:nvSpPr>
            <p:cNvPr id="37899" name="Text Box 11"/>
            <p:cNvSpPr txBox="1">
              <a:spLocks noChangeArrowheads="1"/>
            </p:cNvSpPr>
            <p:nvPr/>
          </p:nvSpPr>
          <p:spPr bwMode="auto">
            <a:xfrm>
              <a:off x="1033" y="317"/>
              <a:ext cx="45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800" i="1">
                  <a:latin typeface="Times New Roman" pitchFamily="18" charset="0"/>
                </a:rPr>
                <a:t>R</a:t>
              </a:r>
            </a:p>
          </p:txBody>
        </p:sp>
        <p:sp>
          <p:nvSpPr>
            <p:cNvPr id="37900" name="Line 12"/>
            <p:cNvSpPr>
              <a:spLocks noChangeShapeType="1"/>
            </p:cNvSpPr>
            <p:nvPr/>
          </p:nvSpPr>
          <p:spPr bwMode="auto">
            <a:xfrm>
              <a:off x="172" y="226"/>
              <a:ext cx="81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1" name="Arc 13"/>
            <p:cNvSpPr>
              <a:spLocks/>
            </p:cNvSpPr>
            <p:nvPr/>
          </p:nvSpPr>
          <p:spPr bwMode="auto">
            <a:xfrm>
              <a:off x="649" y="751"/>
              <a:ext cx="340" cy="589"/>
            </a:xfrm>
            <a:custGeom>
              <a:avLst/>
              <a:gdLst>
                <a:gd name="T0" fmla="*/ 0 w 12442"/>
                <a:gd name="T1" fmla="*/ 0 h 21581"/>
                <a:gd name="T2" fmla="*/ 0 w 12442"/>
                <a:gd name="T3" fmla="*/ 0 h 21581"/>
                <a:gd name="T4" fmla="*/ 0 w 12442"/>
                <a:gd name="T5" fmla="*/ 0 h 215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442" h="21581" fill="none" extrusionOk="0">
                  <a:moveTo>
                    <a:pt x="-1" y="3924"/>
                  </a:moveTo>
                  <a:cubicBezTo>
                    <a:pt x="3391" y="1534"/>
                    <a:pt x="7400" y="171"/>
                    <a:pt x="11545" y="-1"/>
                  </a:cubicBezTo>
                </a:path>
                <a:path w="12442" h="21581" stroke="0" extrusionOk="0">
                  <a:moveTo>
                    <a:pt x="-1" y="3924"/>
                  </a:moveTo>
                  <a:cubicBezTo>
                    <a:pt x="3391" y="1534"/>
                    <a:pt x="7400" y="171"/>
                    <a:pt x="11545" y="-1"/>
                  </a:cubicBezTo>
                  <a:lnTo>
                    <a:pt x="12442" y="21581"/>
                  </a:lnTo>
                  <a:lnTo>
                    <a:pt x="-1" y="3924"/>
                  </a:lnTo>
                  <a:close/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8926" name="Text Box 14"/>
          <p:cNvSpPr txBox="1">
            <a:spLocks noChangeArrowheads="1"/>
          </p:cNvSpPr>
          <p:nvPr/>
        </p:nvSpPr>
        <p:spPr bwMode="auto">
          <a:xfrm>
            <a:off x="611188" y="2514600"/>
            <a:ext cx="47529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>
                <a:latin typeface="汉仪细行楷简" pitchFamily="49" charset="-122"/>
                <a:ea typeface="汉仪细行楷简" pitchFamily="49" charset="-122"/>
              </a:rPr>
              <a:t>分析：由物体重力及支持力沿半径方向的合外力提供向心力，若车速度过快，车会离开桥面做斜下抛运动</a:t>
            </a:r>
          </a:p>
        </p:txBody>
      </p:sp>
      <p:graphicFrame>
        <p:nvGraphicFramePr>
          <p:cNvPr id="38927" name="Object 15"/>
          <p:cNvGraphicFramePr>
            <a:graphicFrameLocks noChangeAspect="1"/>
          </p:cNvGraphicFramePr>
          <p:nvPr/>
        </p:nvGraphicFramePr>
        <p:xfrm>
          <a:off x="755650" y="3933825"/>
          <a:ext cx="2798763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7" name="公式" r:id="rId5" imgW="1524000" imgH="419100" progId="Equation.3">
                  <p:embed/>
                </p:oleObj>
              </mc:Choice>
              <mc:Fallback>
                <p:oleObj name="公式" r:id="rId5" imgW="1524000" imgH="4191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933825"/>
                        <a:ext cx="2798763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8" name="Object 16"/>
          <p:cNvGraphicFramePr>
            <a:graphicFrameLocks noChangeAspect="1"/>
          </p:cNvGraphicFramePr>
          <p:nvPr/>
        </p:nvGraphicFramePr>
        <p:xfrm>
          <a:off x="760413" y="4573588"/>
          <a:ext cx="3071812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8" name="公式" r:id="rId7" imgW="1624895" imgH="406224" progId="Equation.3">
                  <p:embed/>
                </p:oleObj>
              </mc:Choice>
              <mc:Fallback>
                <p:oleObj name="公式" r:id="rId7" imgW="1624895" imgH="40622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4573588"/>
                        <a:ext cx="3071812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9" name="Text Box 17"/>
          <p:cNvSpPr txBox="1">
            <a:spLocks noChangeArrowheads="1"/>
          </p:cNvSpPr>
          <p:nvPr/>
        </p:nvSpPr>
        <p:spPr bwMode="auto">
          <a:xfrm>
            <a:off x="757238" y="5175250"/>
            <a:ext cx="3095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ea typeface="汉仪细行楷简" pitchFamily="49" charset="-122"/>
              </a:rPr>
              <a:t>即将离开时</a:t>
            </a:r>
            <a:r>
              <a:rPr lang="zh-CN" altLang="zh-CN" sz="2800" i="1">
                <a:ea typeface="汉仪细行楷简" pitchFamily="49" charset="-122"/>
              </a:rPr>
              <a:t>F</a:t>
            </a:r>
            <a:r>
              <a:rPr lang="zh-CN" altLang="zh-CN" sz="2800" i="1" baseline="-25000">
                <a:ea typeface="汉仪细行楷简" pitchFamily="49" charset="-122"/>
              </a:rPr>
              <a:t>N</a:t>
            </a:r>
            <a:r>
              <a:rPr lang="zh-CN" altLang="zh-CN" sz="2800">
                <a:ea typeface="汉仪细行楷简" pitchFamily="49" charset="-122"/>
              </a:rPr>
              <a:t>=0</a:t>
            </a:r>
          </a:p>
        </p:txBody>
      </p:sp>
      <p:graphicFrame>
        <p:nvGraphicFramePr>
          <p:cNvPr id="38930" name="Object 18"/>
          <p:cNvGraphicFramePr>
            <a:graphicFrameLocks noChangeAspect="1"/>
          </p:cNvGraphicFramePr>
          <p:nvPr/>
        </p:nvGraphicFramePr>
        <p:xfrm>
          <a:off x="752475" y="5594350"/>
          <a:ext cx="295275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9" r:id="rId9" imgW="1397000" imgH="393700" progId="Equation.3">
                  <p:embed/>
                </p:oleObj>
              </mc:Choice>
              <mc:Fallback>
                <p:oleObj r:id="rId9" imgW="1397000" imgH="3937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" y="5594350"/>
                        <a:ext cx="2952750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8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8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6" grpId="0" autoUpdateAnimBg="0"/>
      <p:bldP spid="38929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468313" y="981075"/>
            <a:ext cx="8496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4" tIns="45717" rIns="91434" bIns="45717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3600" b="1">
                <a:latin typeface="黑体" pitchFamily="2" charset="-122"/>
                <a:ea typeface="黑体" pitchFamily="2" charset="-122"/>
              </a:rPr>
              <a:t>、以下属于离心现象应用的是（    ）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539750" y="1905000"/>
            <a:ext cx="76327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4" tIns="45717" rIns="91434" bIns="45717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latin typeface="黑体" pitchFamily="2" charset="-122"/>
                <a:ea typeface="黑体" pitchFamily="2" charset="-122"/>
              </a:rPr>
              <a:t>A</a:t>
            </a:r>
            <a:r>
              <a:rPr lang="zh-CN" altLang="en-US" sz="3200" b="1">
                <a:latin typeface="黑体" pitchFamily="2" charset="-122"/>
                <a:ea typeface="黑体" pitchFamily="2" charset="-122"/>
              </a:rPr>
              <a:t>、水平抛出去的物体，做平抛运动</a:t>
            </a: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539750" y="2630488"/>
            <a:ext cx="74898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4" tIns="45717" rIns="91434" bIns="45717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latin typeface="黑体" pitchFamily="2" charset="-122"/>
                <a:ea typeface="黑体" pitchFamily="2" charset="-122"/>
              </a:rPr>
              <a:t>B</a:t>
            </a:r>
            <a:r>
              <a:rPr lang="zh-CN" altLang="en-US" sz="3200" b="1">
                <a:latin typeface="黑体" pitchFamily="2" charset="-122"/>
                <a:ea typeface="黑体" pitchFamily="2" charset="-122"/>
              </a:rPr>
              <a:t>、链球运动员加速旋转到一定的速度后将链球抛开</a:t>
            </a:r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539750" y="3705225"/>
            <a:ext cx="77771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4" tIns="45717" rIns="91434" bIns="45717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latin typeface="黑体" pitchFamily="2" charset="-122"/>
                <a:ea typeface="黑体" pitchFamily="2" charset="-122"/>
              </a:rPr>
              <a:t>C</a:t>
            </a:r>
            <a:r>
              <a:rPr lang="zh-CN" altLang="en-US" sz="3200" b="1">
                <a:latin typeface="黑体" pitchFamily="2" charset="-122"/>
                <a:ea typeface="黑体" pitchFamily="2" charset="-122"/>
              </a:rPr>
              <a:t>、离心干燥器使衣物干燥</a:t>
            </a:r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539750" y="4368800"/>
            <a:ext cx="74898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4" tIns="45717" rIns="91434" bIns="45717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latin typeface="黑体" pitchFamily="2" charset="-122"/>
                <a:ea typeface="黑体" pitchFamily="2" charset="-122"/>
              </a:rPr>
              <a:t>D</a:t>
            </a:r>
            <a:r>
              <a:rPr lang="zh-CN" altLang="en-US" sz="3200" b="1">
                <a:latin typeface="黑体" pitchFamily="2" charset="-122"/>
                <a:ea typeface="黑体" pitchFamily="2" charset="-122"/>
              </a:rPr>
              <a:t>、锤头松了，将锤柄在石头上磕风下就可以把柄安牢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3779838" y="198438"/>
            <a:ext cx="24193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r>
              <a:rPr lang="zh-CN" altLang="en-US" sz="4400" b="1">
                <a:solidFill>
                  <a:srgbClr val="FF0000"/>
                </a:solidFill>
                <a:ea typeface="华文新魏" pitchFamily="2" charset="-122"/>
              </a:rPr>
              <a:t>课堂练习</a:t>
            </a:r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7092950" y="981075"/>
            <a:ext cx="129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4" tIns="45717" rIns="91434" bIns="4571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B  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zh-CN" altLang="en-US">
                <a:solidFill>
                  <a:schemeClr val="tx1"/>
                </a:solidFill>
              </a:rPr>
              <a:t>知识回顾</a:t>
            </a:r>
          </a:p>
        </p:txBody>
      </p:sp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4294967295"/>
          </p:nvPr>
        </p:nvSpPr>
        <p:spPr>
          <a:xfrm>
            <a:off x="316552" y="1665312"/>
            <a:ext cx="8503920" cy="4572000"/>
          </a:xfrm>
          <a:blipFill rotWithShape="1">
            <a:blip r:embed="rId2"/>
            <a:stretch>
              <a:fillRect l="-1792" t="-2400"/>
            </a:stretch>
          </a:blip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73050" indent="-273050">
              <a:buClr>
                <a:schemeClr val="accent1"/>
              </a:buClr>
              <a:buFont typeface="Wingdings 2" pitchFamily="18" charset="2"/>
              <a:buChar char=""/>
              <a:defRPr/>
            </a:pPr>
            <a:r>
              <a:rPr lang="zh-CN" altLang="en-US" sz="2700" kern="1200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342900" y="838200"/>
            <a:ext cx="8496300" cy="545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4" tIns="45717" rIns="91434" bIns="45717">
            <a:spAutoFit/>
          </a:bodyPr>
          <a:lstStyle/>
          <a:p>
            <a:r>
              <a:rPr kumimoji="1" lang="en-US" altLang="zh-CN" sz="3200" b="1">
                <a:latin typeface="黑体" pitchFamily="2" charset="-122"/>
                <a:ea typeface="黑体" pitchFamily="2" charset="-122"/>
              </a:rPr>
              <a:t>2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、下列说法正确的是  </a:t>
            </a:r>
            <a:r>
              <a:rPr kumimoji="1" lang="en-US" altLang="zh-CN" sz="3200" b="1">
                <a:latin typeface="黑体" pitchFamily="2" charset="-122"/>
                <a:ea typeface="黑体" pitchFamily="2" charset="-122"/>
                <a:sym typeface="Wingdings" pitchFamily="2" charset="2"/>
              </a:rPr>
              <a:t>(        )</a:t>
            </a:r>
          </a:p>
          <a:p>
            <a:pPr>
              <a:spcBef>
                <a:spcPct val="50000"/>
              </a:spcBef>
            </a:pPr>
            <a:r>
              <a:rPr kumimoji="1" lang="en-US" altLang="zh-CN" sz="3200" b="1">
                <a:latin typeface="黑体" pitchFamily="2" charset="-122"/>
                <a:ea typeface="黑体" pitchFamily="2" charset="-122"/>
              </a:rPr>
              <a:t>A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、作匀速圆周运动的物体，在所受合外力突然消失时，将沿圆周半径方向离开圆心</a:t>
            </a:r>
          </a:p>
          <a:p>
            <a:pPr>
              <a:spcBef>
                <a:spcPct val="50000"/>
              </a:spcBef>
            </a:pPr>
            <a:r>
              <a:rPr kumimoji="1" lang="en-US" altLang="zh-CN" sz="3200" b="1">
                <a:latin typeface="黑体" pitchFamily="2" charset="-122"/>
                <a:ea typeface="黑体" pitchFamily="2" charset="-122"/>
              </a:rPr>
              <a:t>B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、作匀速圆周运动的物体，在所受合外力突然消失时，将沿圆周切线方向离开圆心</a:t>
            </a:r>
          </a:p>
          <a:p>
            <a:pPr>
              <a:spcBef>
                <a:spcPct val="50000"/>
              </a:spcBef>
            </a:pPr>
            <a:r>
              <a:rPr kumimoji="1" lang="en-US" altLang="zh-CN" sz="3200" b="1">
                <a:latin typeface="黑体" pitchFamily="2" charset="-122"/>
                <a:ea typeface="黑体" pitchFamily="2" charset="-122"/>
              </a:rPr>
              <a:t>C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、作匀速圆周运动的物体，它自己会产生一个向心力，维持其作圆周运动</a:t>
            </a:r>
          </a:p>
          <a:p>
            <a:pPr>
              <a:spcBef>
                <a:spcPct val="50000"/>
              </a:spcBef>
            </a:pPr>
            <a:r>
              <a:rPr kumimoji="1" lang="en-US" altLang="zh-CN" sz="3200" b="1">
                <a:latin typeface="黑体" pitchFamily="2" charset="-122"/>
                <a:ea typeface="黑体" pitchFamily="2" charset="-122"/>
              </a:rPr>
              <a:t>D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、作离心运动的物体，是因为受到离心力作用的缘故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5416550" y="762000"/>
            <a:ext cx="5619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r>
              <a:rPr lang="en-US" altLang="zh-CN" sz="4400" b="1">
                <a:solidFill>
                  <a:srgbClr val="FF0000"/>
                </a:solidFill>
                <a:latin typeface="Garamond" pitchFamily="18" charset="0"/>
              </a:rPr>
              <a:t>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539750" y="765175"/>
            <a:ext cx="828040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4" tIns="45717" rIns="91434" bIns="45717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b="1">
                <a:latin typeface="黑体" pitchFamily="2" charset="-122"/>
                <a:ea typeface="黑体" pitchFamily="2" charset="-122"/>
              </a:rPr>
              <a:t>3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、为了防止汽车在水平路面上转弯时出现</a:t>
            </a:r>
            <a:r>
              <a:rPr kumimoji="1" lang="zh-CN" altLang="en-US" sz="3200" b="1">
                <a:latin typeface="Times New Roman"/>
                <a:ea typeface="黑体" pitchFamily="2" charset="-122"/>
              </a:rPr>
              <a:t>“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打滑</a:t>
            </a:r>
            <a:r>
              <a:rPr kumimoji="1" lang="zh-CN" altLang="en-US" sz="3200" b="1">
                <a:latin typeface="Times New Roman"/>
                <a:ea typeface="黑体" pitchFamily="2" charset="-122"/>
              </a:rPr>
              <a:t>”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的现象，可以：</a:t>
            </a:r>
            <a:r>
              <a:rPr kumimoji="1" lang="en-US" altLang="zh-CN" sz="3200" b="1">
                <a:latin typeface="黑体" pitchFamily="2" charset="-122"/>
                <a:ea typeface="黑体" pitchFamily="2" charset="-122"/>
              </a:rPr>
              <a:t>(               )</a:t>
            </a:r>
          </a:p>
          <a:p>
            <a:pPr>
              <a:spcBef>
                <a:spcPct val="50000"/>
              </a:spcBef>
            </a:pPr>
            <a:r>
              <a:rPr kumimoji="1" lang="en-US" altLang="zh-CN" sz="3200" b="1">
                <a:latin typeface="黑体" pitchFamily="2" charset="-122"/>
                <a:ea typeface="黑体" pitchFamily="2" charset="-122"/>
              </a:rPr>
              <a:t>  a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、增大汽车转弯时的速度　 </a:t>
            </a:r>
          </a:p>
          <a:p>
            <a:pPr>
              <a:spcBef>
                <a:spcPct val="50000"/>
              </a:spcBef>
            </a:pP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  </a:t>
            </a:r>
            <a:r>
              <a:rPr kumimoji="1" lang="en-US" altLang="zh-CN" sz="3200" b="1">
                <a:latin typeface="黑体" pitchFamily="2" charset="-122"/>
                <a:ea typeface="黑体" pitchFamily="2" charset="-122"/>
              </a:rPr>
              <a:t>b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、减小汽车转弯时的速度</a:t>
            </a:r>
          </a:p>
          <a:p>
            <a:pPr>
              <a:spcBef>
                <a:spcPct val="50000"/>
              </a:spcBef>
            </a:pP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  </a:t>
            </a:r>
            <a:r>
              <a:rPr kumimoji="1" lang="en-US" altLang="zh-CN" sz="3200" b="1">
                <a:latin typeface="黑体" pitchFamily="2" charset="-122"/>
                <a:ea typeface="黑体" pitchFamily="2" charset="-122"/>
              </a:rPr>
              <a:t>c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、增大汽车与路面间的摩擦  </a:t>
            </a:r>
          </a:p>
          <a:p>
            <a:pPr>
              <a:spcBef>
                <a:spcPct val="50000"/>
              </a:spcBef>
            </a:pP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  </a:t>
            </a:r>
            <a:r>
              <a:rPr kumimoji="1" lang="en-US" altLang="zh-CN" sz="3200" b="1">
                <a:latin typeface="黑体" pitchFamily="2" charset="-122"/>
                <a:ea typeface="黑体" pitchFamily="2" charset="-122"/>
              </a:rPr>
              <a:t>d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、减小汽车与路面间的摩擦 </a:t>
            </a: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724525" y="1219200"/>
            <a:ext cx="1470025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r>
              <a:rPr lang="en-US" altLang="zh-CN" sz="4800" b="1">
                <a:solidFill>
                  <a:srgbClr val="FF0000"/>
                </a:solidFill>
                <a:latin typeface="Garamond" pitchFamily="18" charset="0"/>
              </a:rPr>
              <a:t>b</a:t>
            </a:r>
            <a:r>
              <a:rPr lang="zh-CN" altLang="en-US" sz="4800" b="1">
                <a:solidFill>
                  <a:srgbClr val="FF0000"/>
                </a:solidFill>
                <a:latin typeface="Garamond" pitchFamily="18" charset="0"/>
              </a:rPr>
              <a:t>、</a:t>
            </a:r>
            <a:r>
              <a:rPr lang="en-US" altLang="zh-CN" sz="4800" b="1">
                <a:solidFill>
                  <a:srgbClr val="FF0000"/>
                </a:solidFill>
                <a:latin typeface="Garamond" pitchFamily="18" charset="0"/>
              </a:rPr>
              <a:t>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457200" y="762000"/>
            <a:ext cx="8280400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4" tIns="45717" rIns="91434" bIns="45717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b="1">
                <a:latin typeface="黑体" pitchFamily="2" charset="-122"/>
                <a:ea typeface="黑体" pitchFamily="2" charset="-122"/>
              </a:rPr>
              <a:t>4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、下列说法中错误的有（              ）</a:t>
            </a:r>
          </a:p>
          <a:p>
            <a:pPr>
              <a:spcBef>
                <a:spcPct val="50000"/>
              </a:spcBef>
            </a:pPr>
            <a:r>
              <a:rPr kumimoji="1" lang="en-US" altLang="zh-CN" sz="3200" b="1">
                <a:latin typeface="黑体" pitchFamily="2" charset="-122"/>
                <a:ea typeface="黑体" pitchFamily="2" charset="-122"/>
              </a:rPr>
              <a:t>A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、提高洗衣机脱水筒的转速，可以使衣服甩得更干</a:t>
            </a:r>
          </a:p>
          <a:p>
            <a:pPr>
              <a:spcBef>
                <a:spcPct val="50000"/>
              </a:spcBef>
            </a:pPr>
            <a:r>
              <a:rPr kumimoji="1" lang="en-US" altLang="zh-CN" sz="3200" b="1">
                <a:latin typeface="黑体" pitchFamily="2" charset="-122"/>
                <a:ea typeface="黑体" pitchFamily="2" charset="-122"/>
              </a:rPr>
              <a:t>B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、转动带有雨水的雨伞，水滴将沿圆周半径方向离开圆心</a:t>
            </a:r>
          </a:p>
          <a:p>
            <a:pPr>
              <a:spcBef>
                <a:spcPct val="50000"/>
              </a:spcBef>
            </a:pPr>
            <a:r>
              <a:rPr kumimoji="1" lang="en-US" altLang="zh-CN" sz="3200" b="1">
                <a:latin typeface="黑体" pitchFamily="2" charset="-122"/>
                <a:ea typeface="黑体" pitchFamily="2" charset="-122"/>
              </a:rPr>
              <a:t>C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、为了防止发生事故，高速转动的砂轮、飞轮等不能超过允许的最大转速</a:t>
            </a:r>
          </a:p>
          <a:p>
            <a:pPr>
              <a:spcBef>
                <a:spcPct val="50000"/>
              </a:spcBef>
            </a:pPr>
            <a:r>
              <a:rPr kumimoji="1" lang="en-US" altLang="zh-CN" sz="3200" b="1">
                <a:latin typeface="黑体" pitchFamily="2" charset="-122"/>
                <a:ea typeface="黑体" pitchFamily="2" charset="-122"/>
              </a:rPr>
              <a:t>D</a:t>
            </a:r>
            <a:r>
              <a:rPr kumimoji="1" lang="zh-CN" altLang="en-US" sz="3200" b="1">
                <a:latin typeface="黑体" pitchFamily="2" charset="-122"/>
                <a:ea typeface="黑体" pitchFamily="2" charset="-122"/>
              </a:rPr>
              <a:t>、离心水泵利用了离心运动的原理</a:t>
            </a:r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6300788" y="762000"/>
            <a:ext cx="5286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r>
              <a:rPr lang="en-US" altLang="zh-CN" sz="4000" b="1">
                <a:solidFill>
                  <a:srgbClr val="FF0000"/>
                </a:solidFill>
                <a:latin typeface="Garamond" pitchFamily="18" charset="0"/>
              </a:rPr>
              <a:t>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468313" y="1125538"/>
            <a:ext cx="802798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4" tIns="45717" rIns="91434" bIns="45717">
            <a:spAutoFit/>
          </a:bodyPr>
          <a:lstStyle/>
          <a:p>
            <a:r>
              <a:rPr lang="zh-CN" altLang="en-US" sz="3200" b="1">
                <a:latin typeface="黑体" pitchFamily="2" charset="-122"/>
                <a:ea typeface="黑体" pitchFamily="2" charset="-122"/>
              </a:rPr>
              <a:t>做圆周运动的物体，由于本身的惯性，总有沿着圆周切线方向飞去的倾向</a:t>
            </a:r>
            <a:r>
              <a:rPr lang="en-US" altLang="zh-CN" sz="3200" b="1">
                <a:latin typeface="黑体" pitchFamily="2" charset="-122"/>
                <a:ea typeface="黑体" pitchFamily="2" charset="-122"/>
              </a:rPr>
              <a:t>.</a:t>
            </a:r>
          </a:p>
        </p:txBody>
      </p:sp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2627313" y="0"/>
            <a:ext cx="33845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4" tIns="45717" rIns="91434" bIns="4571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5400" b="1">
                <a:solidFill>
                  <a:srgbClr val="FF0000"/>
                </a:solidFill>
                <a:ea typeface="华文新魏" pitchFamily="2" charset="-122"/>
              </a:rPr>
              <a:t>小结</a:t>
            </a: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539750" y="2349500"/>
            <a:ext cx="74882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4" tIns="45717" rIns="91434" bIns="45717">
            <a:spAutoFit/>
          </a:bodyPr>
          <a:lstStyle/>
          <a:p>
            <a:pPr algn="ctr"/>
            <a:r>
              <a:rPr lang="en-US" altLang="zh-CN" sz="3200" b="1">
                <a:solidFill>
                  <a:srgbClr val="0000FF"/>
                </a:solidFill>
              </a:rPr>
              <a:t>   </a:t>
            </a:r>
            <a:r>
              <a:rPr lang="zh-CN" altLang="en-US" sz="3200" b="1">
                <a:solidFill>
                  <a:srgbClr val="0000FF"/>
                </a:solidFill>
              </a:rPr>
              <a:t>当</a:t>
            </a:r>
            <a:r>
              <a:rPr lang="en-US" altLang="zh-CN" sz="3200" b="1">
                <a:solidFill>
                  <a:srgbClr val="0000FF"/>
                </a:solidFill>
              </a:rPr>
              <a:t>F=mω</a:t>
            </a:r>
            <a:r>
              <a:rPr lang="en-US" altLang="zh-CN" sz="3200" b="1" baseline="30000">
                <a:solidFill>
                  <a:srgbClr val="0000FF"/>
                </a:solidFill>
              </a:rPr>
              <a:t>2</a:t>
            </a:r>
            <a:r>
              <a:rPr lang="en-US" altLang="zh-CN" sz="3200" b="1">
                <a:solidFill>
                  <a:srgbClr val="0000FF"/>
                </a:solidFill>
              </a:rPr>
              <a:t>r</a:t>
            </a:r>
            <a:r>
              <a:rPr lang="zh-CN" altLang="en-US" sz="3200" b="1">
                <a:solidFill>
                  <a:srgbClr val="0000FF"/>
                </a:solidFill>
              </a:rPr>
              <a:t>时，物体做匀速圆周运动</a:t>
            </a: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1187450" y="3213100"/>
            <a:ext cx="59039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 algn="ctr"/>
            <a:r>
              <a:rPr lang="zh-CN" altLang="en-US" sz="3200" b="1">
                <a:solidFill>
                  <a:srgbClr val="0000FF"/>
                </a:solidFill>
              </a:rPr>
              <a:t>当</a:t>
            </a:r>
            <a:r>
              <a:rPr lang="en-US" altLang="zh-CN" sz="3200" b="1">
                <a:solidFill>
                  <a:srgbClr val="0000FF"/>
                </a:solidFill>
              </a:rPr>
              <a:t>F= 0</a:t>
            </a:r>
            <a:r>
              <a:rPr lang="zh-CN" altLang="en-US" sz="3200" b="1">
                <a:solidFill>
                  <a:srgbClr val="0000FF"/>
                </a:solidFill>
              </a:rPr>
              <a:t>时，物体沿切线方向飞出</a:t>
            </a:r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1225550" y="3933825"/>
            <a:ext cx="64039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 algn="ctr"/>
            <a:r>
              <a:rPr lang="zh-CN" altLang="en-US" sz="3200" b="1">
                <a:solidFill>
                  <a:srgbClr val="0000FF"/>
                </a:solidFill>
              </a:rPr>
              <a:t>当</a:t>
            </a:r>
            <a:r>
              <a:rPr lang="en-US" altLang="zh-CN" sz="3200" b="1">
                <a:solidFill>
                  <a:srgbClr val="0000FF"/>
                </a:solidFill>
              </a:rPr>
              <a:t>F</a:t>
            </a:r>
            <a:r>
              <a:rPr lang="zh-CN" altLang="en-US" sz="3200" b="1">
                <a:solidFill>
                  <a:srgbClr val="0000FF"/>
                </a:solidFill>
              </a:rPr>
              <a:t>＜</a:t>
            </a:r>
            <a:r>
              <a:rPr lang="en-US" altLang="zh-CN" sz="3200" b="1">
                <a:solidFill>
                  <a:srgbClr val="0000FF"/>
                </a:solidFill>
              </a:rPr>
              <a:t>mω</a:t>
            </a:r>
            <a:r>
              <a:rPr lang="en-US" altLang="zh-CN" sz="3200" b="1" baseline="30000">
                <a:solidFill>
                  <a:srgbClr val="0000FF"/>
                </a:solidFill>
              </a:rPr>
              <a:t>2</a:t>
            </a:r>
            <a:r>
              <a:rPr lang="en-US" altLang="zh-CN" sz="3200" b="1">
                <a:solidFill>
                  <a:srgbClr val="0000FF"/>
                </a:solidFill>
              </a:rPr>
              <a:t>r</a:t>
            </a:r>
            <a:r>
              <a:rPr lang="zh-CN" altLang="en-US" sz="3200" b="1">
                <a:solidFill>
                  <a:srgbClr val="0000FF"/>
                </a:solidFill>
              </a:rPr>
              <a:t>时，物体逐渐远离圆心</a:t>
            </a:r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1225550" y="4652963"/>
            <a:ext cx="64039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 algn="ctr"/>
            <a:r>
              <a:rPr lang="zh-CN" altLang="en-US" sz="3200" b="1">
                <a:solidFill>
                  <a:srgbClr val="0000FF"/>
                </a:solidFill>
              </a:rPr>
              <a:t>当</a:t>
            </a:r>
            <a:r>
              <a:rPr lang="en-US" altLang="zh-CN" sz="3200" b="1">
                <a:solidFill>
                  <a:srgbClr val="0000FF"/>
                </a:solidFill>
              </a:rPr>
              <a:t>F</a:t>
            </a:r>
            <a:r>
              <a:rPr lang="zh-CN" altLang="en-US" sz="3200" b="1">
                <a:solidFill>
                  <a:srgbClr val="0000FF"/>
                </a:solidFill>
              </a:rPr>
              <a:t>＞</a:t>
            </a:r>
            <a:r>
              <a:rPr lang="en-US" altLang="zh-CN" sz="3200" b="1">
                <a:solidFill>
                  <a:srgbClr val="0000FF"/>
                </a:solidFill>
              </a:rPr>
              <a:t>mω</a:t>
            </a:r>
            <a:r>
              <a:rPr lang="en-US" altLang="zh-CN" sz="3200" b="1" baseline="30000">
                <a:solidFill>
                  <a:srgbClr val="0000FF"/>
                </a:solidFill>
              </a:rPr>
              <a:t>2</a:t>
            </a:r>
            <a:r>
              <a:rPr lang="en-US" altLang="zh-CN" sz="3200" b="1">
                <a:solidFill>
                  <a:srgbClr val="0000FF"/>
                </a:solidFill>
              </a:rPr>
              <a:t>r</a:t>
            </a:r>
            <a:r>
              <a:rPr lang="zh-CN" altLang="en-US" sz="3200" b="1">
                <a:solidFill>
                  <a:srgbClr val="0000FF"/>
                </a:solidFill>
              </a:rPr>
              <a:t>时，物体逐渐靠近圆心</a:t>
            </a:r>
          </a:p>
        </p:txBody>
      </p:sp>
      <p:sp>
        <p:nvSpPr>
          <p:cNvPr id="51208" name="Text Box 8"/>
          <p:cNvSpPr txBox="1">
            <a:spLocks noChangeArrowheads="1"/>
          </p:cNvSpPr>
          <p:nvPr/>
        </p:nvSpPr>
        <p:spPr bwMode="auto">
          <a:xfrm>
            <a:off x="684213" y="5445125"/>
            <a:ext cx="78501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4" tIns="45717" rIns="91434" bIns="45717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ea typeface="黑体" pitchFamily="2" charset="-122"/>
              </a:rPr>
              <a:t>常见的离心干燥器等都是利用离心运动。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/>
      <p:bldP spid="51204" grpId="0"/>
      <p:bldP spid="51205" grpId="0"/>
      <p:bldP spid="51206" grpId="0"/>
      <p:bldP spid="51207" grpId="0"/>
      <p:bldP spid="5120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381000"/>
            <a:ext cx="8540750" cy="609600"/>
          </a:xfrm>
        </p:spPr>
        <p:txBody>
          <a:bodyPr anchor="b"/>
          <a:lstStyle/>
          <a:p>
            <a:r>
              <a:rPr lang="zh-CN" altLang="en-US" sz="3600">
                <a:solidFill>
                  <a:srgbClr val="0000FF"/>
                </a:solidFill>
              </a:rPr>
              <a:t>分析做圆周运动的物体受力情况</a:t>
            </a:r>
          </a:p>
        </p:txBody>
      </p:sp>
      <p:pic>
        <p:nvPicPr>
          <p:cNvPr id="8195" name="Picture 4" descr="11168140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6" t="14526" r="21062" b="2605"/>
          <a:stretch>
            <a:fillRect/>
          </a:stretch>
        </p:blipFill>
        <p:spPr bwMode="auto">
          <a:xfrm>
            <a:off x="323850" y="1287463"/>
            <a:ext cx="309562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6" name="Group 5"/>
          <p:cNvGrpSpPr>
            <a:grpSpLocks/>
          </p:cNvGrpSpPr>
          <p:nvPr/>
        </p:nvGrpSpPr>
        <p:grpSpPr bwMode="auto">
          <a:xfrm>
            <a:off x="3924300" y="3213100"/>
            <a:ext cx="3240088" cy="133350"/>
            <a:chOff x="0" y="0"/>
            <a:chExt cx="2585" cy="100"/>
          </a:xfrm>
        </p:grpSpPr>
        <p:sp>
          <p:nvSpPr>
            <p:cNvPr id="8197" name="Line 6"/>
            <p:cNvSpPr>
              <a:spLocks noChangeShapeType="1"/>
            </p:cNvSpPr>
            <p:nvPr/>
          </p:nvSpPr>
          <p:spPr bwMode="auto">
            <a:xfrm>
              <a:off x="0" y="0"/>
              <a:ext cx="2585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8" name="Rectangle 7" descr="浅色上对角线"/>
            <p:cNvSpPr>
              <a:spLocks noChangeArrowheads="1"/>
            </p:cNvSpPr>
            <p:nvPr/>
          </p:nvSpPr>
          <p:spPr bwMode="auto">
            <a:xfrm>
              <a:off x="10" y="10"/>
              <a:ext cx="2540" cy="90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</p:grpSp>
      <p:grpSp>
        <p:nvGrpSpPr>
          <p:cNvPr id="8199" name="Group 8"/>
          <p:cNvGrpSpPr>
            <a:grpSpLocks/>
          </p:cNvGrpSpPr>
          <p:nvPr/>
        </p:nvGrpSpPr>
        <p:grpSpPr bwMode="auto">
          <a:xfrm>
            <a:off x="4500563" y="2730500"/>
            <a:ext cx="873125" cy="457200"/>
            <a:chOff x="0" y="0"/>
            <a:chExt cx="550" cy="288"/>
          </a:xfrm>
        </p:grpSpPr>
        <p:sp>
          <p:nvSpPr>
            <p:cNvPr id="8200" name="Line 9"/>
            <p:cNvSpPr>
              <a:spLocks noChangeShapeType="1"/>
            </p:cNvSpPr>
            <p:nvPr/>
          </p:nvSpPr>
          <p:spPr bwMode="auto">
            <a:xfrm>
              <a:off x="162" y="4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1" name="Oval 10"/>
            <p:cNvSpPr>
              <a:spLocks noChangeArrowheads="1"/>
            </p:cNvSpPr>
            <p:nvPr/>
          </p:nvSpPr>
          <p:spPr bwMode="auto">
            <a:xfrm>
              <a:off x="227" y="0"/>
              <a:ext cx="90" cy="22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8202" name="Rectangle 11"/>
            <p:cNvSpPr>
              <a:spLocks noChangeArrowheads="1"/>
            </p:cNvSpPr>
            <p:nvPr/>
          </p:nvSpPr>
          <p:spPr bwMode="auto">
            <a:xfrm>
              <a:off x="46" y="182"/>
              <a:ext cx="499" cy="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8203" name="Oval 12"/>
            <p:cNvSpPr>
              <a:spLocks noChangeArrowheads="1"/>
            </p:cNvSpPr>
            <p:nvPr/>
          </p:nvSpPr>
          <p:spPr bwMode="auto">
            <a:xfrm>
              <a:off x="166" y="91"/>
              <a:ext cx="221" cy="1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7181" name="Rectangle 13"/>
            <p:cNvSpPr>
              <a:spLocks noChangeArrowheads="1"/>
            </p:cNvSpPr>
            <p:nvPr/>
          </p:nvSpPr>
          <p:spPr bwMode="auto">
            <a:xfrm>
              <a:off x="0" y="106"/>
              <a:ext cx="91" cy="182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2"/>
                </a:gs>
                <a:gs pos="100000">
                  <a:schemeClr val="tx1"/>
                </a:gs>
              </a:gsLst>
              <a:lin ang="5400000" scaled="1"/>
            </a:gra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82" name="Rectangle 14"/>
            <p:cNvSpPr>
              <a:spLocks noChangeArrowheads="1"/>
            </p:cNvSpPr>
            <p:nvPr/>
          </p:nvSpPr>
          <p:spPr bwMode="auto">
            <a:xfrm>
              <a:off x="459" y="106"/>
              <a:ext cx="91" cy="182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2"/>
                </a:gs>
                <a:gs pos="100000">
                  <a:schemeClr val="tx1"/>
                </a:gs>
              </a:gsLst>
              <a:lin ang="5400000" scaled="1"/>
            </a:gra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7183" name="Group 15"/>
          <p:cNvGrpSpPr>
            <a:grpSpLocks/>
          </p:cNvGrpSpPr>
          <p:nvPr/>
        </p:nvGrpSpPr>
        <p:grpSpPr bwMode="auto">
          <a:xfrm>
            <a:off x="4932363" y="2846388"/>
            <a:ext cx="2306637" cy="366712"/>
            <a:chOff x="0" y="103"/>
            <a:chExt cx="1863" cy="231"/>
          </a:xfrm>
        </p:grpSpPr>
        <p:sp>
          <p:nvSpPr>
            <p:cNvPr id="8207" name="Line 16"/>
            <p:cNvSpPr>
              <a:spLocks noChangeShapeType="1"/>
            </p:cNvSpPr>
            <p:nvPr/>
          </p:nvSpPr>
          <p:spPr bwMode="auto">
            <a:xfrm>
              <a:off x="0" y="227"/>
              <a:ext cx="1542" cy="0"/>
            </a:xfrm>
            <a:prstGeom prst="line">
              <a:avLst/>
            </a:prstGeom>
            <a:noFill/>
            <a:ln w="9525">
              <a:solidFill>
                <a:srgbClr val="00B0F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8" name="Text Box 17"/>
            <p:cNvSpPr txBox="1">
              <a:spLocks noChangeArrowheads="1"/>
            </p:cNvSpPr>
            <p:nvPr/>
          </p:nvSpPr>
          <p:spPr bwMode="auto">
            <a:xfrm>
              <a:off x="1545" y="103"/>
              <a:ext cx="3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i="1">
                  <a:solidFill>
                    <a:srgbClr val="00B0F0"/>
                  </a:solidFill>
                  <a:latin typeface="Verdana" pitchFamily="34" charset="0"/>
                </a:rPr>
                <a:t>O</a:t>
              </a:r>
            </a:p>
          </p:txBody>
        </p:sp>
      </p:grpSp>
      <p:grpSp>
        <p:nvGrpSpPr>
          <p:cNvPr id="7186" name="Group 18"/>
          <p:cNvGrpSpPr>
            <a:grpSpLocks/>
          </p:cNvGrpSpPr>
          <p:nvPr/>
        </p:nvGrpSpPr>
        <p:grpSpPr bwMode="auto">
          <a:xfrm>
            <a:off x="4932363" y="2179638"/>
            <a:ext cx="1079500" cy="1754187"/>
            <a:chOff x="0" y="0"/>
            <a:chExt cx="680" cy="1105"/>
          </a:xfrm>
        </p:grpSpPr>
        <p:sp>
          <p:nvSpPr>
            <p:cNvPr id="15387" name="Line 19"/>
            <p:cNvSpPr>
              <a:spLocks noChangeShapeType="1"/>
            </p:cNvSpPr>
            <p:nvPr/>
          </p:nvSpPr>
          <p:spPr bwMode="auto">
            <a:xfrm>
              <a:off x="0" y="544"/>
              <a:ext cx="0" cy="454"/>
            </a:xfrm>
            <a:prstGeom prst="line">
              <a:avLst/>
            </a:prstGeom>
            <a:noFill/>
            <a:ln w="19050" cmpd="sng">
              <a:solidFill>
                <a:schemeClr val="accent3">
                  <a:lumMod val="75000"/>
                </a:schemeClr>
              </a:solidFill>
              <a:round/>
              <a:headEnd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11" name="Line 20"/>
            <p:cNvSpPr>
              <a:spLocks noChangeShapeType="1"/>
            </p:cNvSpPr>
            <p:nvPr/>
          </p:nvSpPr>
          <p:spPr bwMode="auto">
            <a:xfrm flipV="1">
              <a:off x="0" y="90"/>
              <a:ext cx="0" cy="454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 type="none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2" name="Line 21"/>
            <p:cNvSpPr>
              <a:spLocks noChangeShapeType="1"/>
            </p:cNvSpPr>
            <p:nvPr/>
          </p:nvSpPr>
          <p:spPr bwMode="auto">
            <a:xfrm>
              <a:off x="0" y="544"/>
              <a:ext cx="544" cy="0"/>
            </a:xfrm>
            <a:prstGeom prst="line">
              <a:avLst/>
            </a:prstGeom>
            <a:noFill/>
            <a:ln w="19050">
              <a:solidFill>
                <a:srgbClr val="00B050"/>
              </a:solidFill>
              <a:round/>
              <a:headEnd type="none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0" name="Text Box 22"/>
            <p:cNvSpPr txBox="1">
              <a:spLocks noChangeArrowheads="1"/>
            </p:cNvSpPr>
            <p:nvPr/>
          </p:nvSpPr>
          <p:spPr bwMode="auto">
            <a:xfrm>
              <a:off x="0" y="817"/>
              <a:ext cx="385" cy="288"/>
            </a:xfrm>
            <a:prstGeom prst="rect">
              <a:avLst/>
            </a:prstGeom>
            <a:noFill/>
            <a:ln w="12700" cmpd="sng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400" i="1">
                  <a:solidFill>
                    <a:srgbClr val="FF0000"/>
                  </a:solidFill>
                  <a:latin typeface="Times New Roman" pitchFamily="18" charset="0"/>
                </a:rPr>
                <a:t>mg</a:t>
              </a:r>
            </a:p>
          </p:txBody>
        </p:sp>
        <p:sp>
          <p:nvSpPr>
            <p:cNvPr id="8214" name="Text Box 23"/>
            <p:cNvSpPr txBox="1">
              <a:spLocks noChangeArrowheads="1"/>
            </p:cNvSpPr>
            <p:nvPr/>
          </p:nvSpPr>
          <p:spPr bwMode="auto">
            <a:xfrm>
              <a:off x="0" y="0"/>
              <a:ext cx="3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400" i="1">
                  <a:solidFill>
                    <a:srgbClr val="C00000"/>
                  </a:solidFill>
                  <a:latin typeface="Times New Roman" pitchFamily="18" charset="0"/>
                </a:rPr>
                <a:t>F</a:t>
              </a:r>
              <a:r>
                <a:rPr lang="zh-CN" altLang="zh-CN" sz="2400" i="1" baseline="-25000">
                  <a:solidFill>
                    <a:srgbClr val="C00000"/>
                  </a:solidFill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8215" name="Text Box 24"/>
            <p:cNvSpPr txBox="1">
              <a:spLocks noChangeArrowheads="1"/>
            </p:cNvSpPr>
            <p:nvPr/>
          </p:nvSpPr>
          <p:spPr bwMode="auto">
            <a:xfrm>
              <a:off x="408" y="239"/>
              <a:ext cx="2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400" i="1">
                  <a:solidFill>
                    <a:srgbClr val="00B050"/>
                  </a:solidFill>
                  <a:latin typeface="Times New Roman" pitchFamily="18" charset="0"/>
                </a:rPr>
                <a:t>F</a:t>
              </a:r>
              <a:r>
                <a:rPr lang="zh-CN" altLang="zh-CN" sz="2400" i="1" baseline="-25000">
                  <a:solidFill>
                    <a:srgbClr val="00B050"/>
                  </a:solidFill>
                  <a:latin typeface="Times New Roman" pitchFamily="18" charset="0"/>
                </a:rPr>
                <a:t>f</a:t>
              </a:r>
            </a:p>
          </p:txBody>
        </p:sp>
      </p:grpSp>
      <p:sp>
        <p:nvSpPr>
          <p:cNvPr id="8216" name="Oval 25"/>
          <p:cNvSpPr>
            <a:spLocks noChangeArrowheads="1"/>
          </p:cNvSpPr>
          <p:nvPr/>
        </p:nvSpPr>
        <p:spPr bwMode="auto">
          <a:xfrm>
            <a:off x="4140200" y="4076700"/>
            <a:ext cx="2160588" cy="21605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zh-CN">
              <a:ea typeface="方正启体简体" pitchFamily="65" charset="-122"/>
            </a:endParaRPr>
          </a:p>
        </p:txBody>
      </p:sp>
      <p:sp>
        <p:nvSpPr>
          <p:cNvPr id="8217" name="Line 26"/>
          <p:cNvSpPr>
            <a:spLocks noChangeShapeType="1"/>
          </p:cNvSpPr>
          <p:nvPr/>
        </p:nvSpPr>
        <p:spPr bwMode="auto">
          <a:xfrm>
            <a:off x="4356100" y="6237288"/>
            <a:ext cx="18002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8218" name="Group 27"/>
          <p:cNvGrpSpPr>
            <a:grpSpLocks/>
          </p:cNvGrpSpPr>
          <p:nvPr/>
        </p:nvGrpSpPr>
        <p:grpSpPr bwMode="auto">
          <a:xfrm>
            <a:off x="5076825" y="4076700"/>
            <a:ext cx="295275" cy="287338"/>
            <a:chOff x="-10" y="0"/>
            <a:chExt cx="186" cy="181"/>
          </a:xfrm>
        </p:grpSpPr>
        <p:sp>
          <p:nvSpPr>
            <p:cNvPr id="8219" name="Rectangle 28"/>
            <p:cNvSpPr>
              <a:spLocks noChangeArrowheads="1"/>
            </p:cNvSpPr>
            <p:nvPr/>
          </p:nvSpPr>
          <p:spPr bwMode="auto">
            <a:xfrm>
              <a:off x="-10" y="46"/>
              <a:ext cx="186" cy="13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8220" name="Oval 29"/>
            <p:cNvSpPr>
              <a:spLocks noChangeArrowheads="1"/>
            </p:cNvSpPr>
            <p:nvPr/>
          </p:nvSpPr>
          <p:spPr bwMode="auto">
            <a:xfrm>
              <a:off x="-10" y="0"/>
              <a:ext cx="46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7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8221" name="Oval 30"/>
            <p:cNvSpPr>
              <a:spLocks noChangeArrowheads="1"/>
            </p:cNvSpPr>
            <p:nvPr/>
          </p:nvSpPr>
          <p:spPr bwMode="auto">
            <a:xfrm>
              <a:off x="125" y="0"/>
              <a:ext cx="46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7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</p:grpSp>
      <p:grpSp>
        <p:nvGrpSpPr>
          <p:cNvPr id="7199" name="Group 31"/>
          <p:cNvGrpSpPr>
            <a:grpSpLocks/>
          </p:cNvGrpSpPr>
          <p:nvPr/>
        </p:nvGrpSpPr>
        <p:grpSpPr bwMode="auto">
          <a:xfrm>
            <a:off x="5048250" y="4076700"/>
            <a:ext cx="431800" cy="1411288"/>
            <a:chOff x="-109" y="-91"/>
            <a:chExt cx="272" cy="889"/>
          </a:xfrm>
        </p:grpSpPr>
        <p:sp>
          <p:nvSpPr>
            <p:cNvPr id="8223" name="Line 32"/>
            <p:cNvSpPr>
              <a:spLocks noChangeShapeType="1"/>
            </p:cNvSpPr>
            <p:nvPr/>
          </p:nvSpPr>
          <p:spPr bwMode="auto">
            <a:xfrm flipH="1">
              <a:off x="-1" y="-91"/>
              <a:ext cx="1" cy="681"/>
            </a:xfrm>
            <a:prstGeom prst="line">
              <a:avLst/>
            </a:prstGeom>
            <a:noFill/>
            <a:ln w="19050">
              <a:solidFill>
                <a:srgbClr val="0070C0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4" name="Text Box 33"/>
            <p:cNvSpPr txBox="1">
              <a:spLocks noChangeArrowheads="1"/>
            </p:cNvSpPr>
            <p:nvPr/>
          </p:nvSpPr>
          <p:spPr bwMode="auto">
            <a:xfrm>
              <a:off x="-109" y="567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i="1">
                  <a:solidFill>
                    <a:srgbClr val="0070C0"/>
                  </a:solidFill>
                  <a:latin typeface="Times New Roman" pitchFamily="18" charset="0"/>
                  <a:ea typeface="方正苏新诗柳楷简体" pitchFamily="2" charset="-122"/>
                </a:rPr>
                <a:t>O</a:t>
              </a:r>
              <a:endParaRPr lang="zh-CN" altLang="zh-CN" i="1">
                <a:solidFill>
                  <a:srgbClr val="0070C0"/>
                </a:solidFill>
                <a:latin typeface="Times New Roman" pitchFamily="18" charset="0"/>
                <a:ea typeface="方正苏新诗柳楷简体" pitchFamily="2" charset="-122"/>
              </a:endParaRPr>
            </a:p>
          </p:txBody>
        </p:sp>
      </p:grpSp>
      <p:grpSp>
        <p:nvGrpSpPr>
          <p:cNvPr id="7202" name="Group 34"/>
          <p:cNvGrpSpPr>
            <a:grpSpLocks/>
          </p:cNvGrpSpPr>
          <p:nvPr/>
        </p:nvGrpSpPr>
        <p:grpSpPr bwMode="auto">
          <a:xfrm>
            <a:off x="5221288" y="4243388"/>
            <a:ext cx="601662" cy="838200"/>
            <a:chOff x="-37" y="14"/>
            <a:chExt cx="379" cy="528"/>
          </a:xfrm>
        </p:grpSpPr>
        <p:sp>
          <p:nvSpPr>
            <p:cNvPr id="15378" name="Line 35"/>
            <p:cNvSpPr>
              <a:spLocks noChangeShapeType="1"/>
            </p:cNvSpPr>
            <p:nvPr/>
          </p:nvSpPr>
          <p:spPr bwMode="auto">
            <a:xfrm>
              <a:off x="-37" y="20"/>
              <a:ext cx="0" cy="434"/>
            </a:xfrm>
            <a:prstGeom prst="line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  <a:round/>
              <a:headEnd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379" name="Text Box 36"/>
            <p:cNvSpPr txBox="1">
              <a:spLocks noChangeArrowheads="1"/>
            </p:cNvSpPr>
            <p:nvPr/>
          </p:nvSpPr>
          <p:spPr bwMode="auto">
            <a:xfrm>
              <a:off x="-34" y="273"/>
              <a:ext cx="37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200" i="1">
                  <a:solidFill>
                    <a:srgbClr val="FF0000"/>
                  </a:solidFill>
                  <a:latin typeface="Times New Roman" pitchFamily="18" charset="0"/>
                </a:rPr>
                <a:t>mg</a:t>
              </a:r>
            </a:p>
          </p:txBody>
        </p:sp>
        <p:sp>
          <p:nvSpPr>
            <p:cNvPr id="8228" name="Line 37"/>
            <p:cNvSpPr>
              <a:spLocks noChangeShapeType="1"/>
            </p:cNvSpPr>
            <p:nvPr/>
          </p:nvSpPr>
          <p:spPr bwMode="auto">
            <a:xfrm>
              <a:off x="-37" y="14"/>
              <a:ext cx="0" cy="258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 type="none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9" name="Text Box 38"/>
            <p:cNvSpPr txBox="1">
              <a:spLocks noChangeArrowheads="1"/>
            </p:cNvSpPr>
            <p:nvPr/>
          </p:nvSpPr>
          <p:spPr bwMode="auto">
            <a:xfrm>
              <a:off x="-37" y="105"/>
              <a:ext cx="379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200" i="1">
                  <a:solidFill>
                    <a:srgbClr val="C00000"/>
                  </a:solidFill>
                  <a:latin typeface="Times New Roman" pitchFamily="18" charset="0"/>
                  <a:ea typeface="方正苏新诗柳楷简体" pitchFamily="2" charset="-122"/>
                </a:rPr>
                <a:t>F</a:t>
              </a:r>
              <a:r>
                <a:rPr lang="zh-CN" altLang="zh-CN" sz="2200" i="1" baseline="-25000">
                  <a:solidFill>
                    <a:srgbClr val="C00000"/>
                  </a:solidFill>
                  <a:latin typeface="Times New Roman" pitchFamily="18" charset="0"/>
                  <a:ea typeface="方正苏新诗柳楷简体" pitchFamily="2" charset="-122"/>
                </a:rPr>
                <a:t>N</a:t>
              </a:r>
              <a:endParaRPr lang="zh-CN" altLang="zh-CN" sz="2200" i="1">
                <a:solidFill>
                  <a:srgbClr val="C00000"/>
                </a:solidFill>
                <a:latin typeface="Times New Roman" pitchFamily="18" charset="0"/>
                <a:ea typeface="方正苏新诗柳楷简体" pitchFamily="2" charset="-122"/>
              </a:endParaRPr>
            </a:p>
          </p:txBody>
        </p:sp>
      </p:grpSp>
      <p:sp>
        <p:nvSpPr>
          <p:cNvPr id="7207" name="Text Box 39"/>
          <p:cNvSpPr txBox="1">
            <a:spLocks noChangeArrowheads="1"/>
          </p:cNvSpPr>
          <p:nvPr/>
        </p:nvSpPr>
        <p:spPr bwMode="auto">
          <a:xfrm>
            <a:off x="7308850" y="1330325"/>
            <a:ext cx="1439863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>
                <a:latin typeface="方正苏新诗柳楷简体" pitchFamily="2" charset="-122"/>
                <a:ea typeface="方正苏新诗柳楷简体" pitchFamily="2" charset="-122"/>
              </a:rPr>
              <a:t>提供向心力的力</a:t>
            </a:r>
          </a:p>
        </p:txBody>
      </p:sp>
      <p:sp>
        <p:nvSpPr>
          <p:cNvPr id="7208" name="Text Box 40"/>
          <p:cNvSpPr txBox="1">
            <a:spLocks noChangeArrowheads="1"/>
          </p:cNvSpPr>
          <p:nvPr/>
        </p:nvSpPr>
        <p:spPr bwMode="auto">
          <a:xfrm>
            <a:off x="4660900" y="1330325"/>
            <a:ext cx="1679575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>
                <a:latin typeface="方正苏新诗柳楷简体" pitchFamily="2" charset="-122"/>
                <a:ea typeface="方正苏新诗柳楷简体" pitchFamily="2" charset="-122"/>
              </a:rPr>
              <a:t>物体受力情况分析</a:t>
            </a:r>
          </a:p>
        </p:txBody>
      </p:sp>
      <p:sp>
        <p:nvSpPr>
          <p:cNvPr id="7209" name="Text Box 41"/>
          <p:cNvSpPr txBox="1">
            <a:spLocks noChangeArrowheads="1"/>
          </p:cNvSpPr>
          <p:nvPr/>
        </p:nvSpPr>
        <p:spPr bwMode="auto">
          <a:xfrm>
            <a:off x="7740650" y="2559050"/>
            <a:ext cx="576263" cy="46672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zh-CN" sz="2400" i="1">
                <a:solidFill>
                  <a:srgbClr val="C00000"/>
                </a:solidFill>
                <a:latin typeface="Times New Roman" pitchFamily="18" charset="0"/>
              </a:rPr>
              <a:t>F</a:t>
            </a:r>
            <a:r>
              <a:rPr lang="zh-CN" altLang="zh-CN" sz="2400" i="1" baseline="-25000">
                <a:solidFill>
                  <a:srgbClr val="C00000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7210" name="Text Box 42"/>
          <p:cNvSpPr txBox="1">
            <a:spLocks noChangeArrowheads="1"/>
          </p:cNvSpPr>
          <p:nvPr/>
        </p:nvSpPr>
        <p:spPr bwMode="auto">
          <a:xfrm>
            <a:off x="7416800" y="4941888"/>
            <a:ext cx="1223963" cy="46672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zh-CN" sz="2400" i="1">
                <a:solidFill>
                  <a:srgbClr val="C00000"/>
                </a:solidFill>
                <a:latin typeface="Times New Roman" pitchFamily="18" charset="0"/>
              </a:rPr>
              <a:t>F</a:t>
            </a:r>
            <a:r>
              <a:rPr lang="zh-CN" altLang="zh-CN" sz="2400" i="1" baseline="-25000">
                <a:solidFill>
                  <a:srgbClr val="C00000"/>
                </a:solidFill>
                <a:latin typeface="Times New Roman" pitchFamily="18" charset="0"/>
              </a:rPr>
              <a:t>N</a:t>
            </a:r>
            <a:r>
              <a:rPr lang="zh-CN" altLang="zh-CN" sz="2400" i="1">
                <a:solidFill>
                  <a:srgbClr val="C00000"/>
                </a:solidFill>
                <a:latin typeface="Times New Roman" pitchFamily="18" charset="0"/>
              </a:rPr>
              <a:t>+mg</a:t>
            </a:r>
            <a:endParaRPr lang="zh-CN" altLang="zh-CN" sz="2400" i="1" baseline="-25000">
              <a:solidFill>
                <a:srgbClr val="C00000"/>
              </a:solidFill>
              <a:latin typeface="Times New Roman" pitchFamily="18" charset="0"/>
            </a:endParaRPr>
          </a:p>
        </p:txBody>
      </p:sp>
      <p:pic>
        <p:nvPicPr>
          <p:cNvPr id="82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3705225"/>
            <a:ext cx="3097212" cy="280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7" grpId="0"/>
      <p:bldP spid="7208" grpId="0"/>
      <p:bldP spid="7209" grpId="0" animBg="1" autoUpdateAnimBg="0"/>
      <p:bldP spid="7210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0" name="Text 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851920" y="1884772"/>
            <a:ext cx="1944216" cy="1070742"/>
          </a:xfrm>
          <a:prstGeom prst="rect">
            <a:avLst/>
          </a:prstGeom>
          <a:blipFill rotWithShape="1">
            <a:blip r:embed="rId2"/>
            <a:stretch>
              <a:fillRect l="-11285" b="-9091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noFill/>
                <a:latin typeface="Arial" charset="0"/>
              </a:rPr>
              <a:t> 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1594743" y="3789040"/>
            <a:ext cx="5903912" cy="523875"/>
          </a:xfrm>
          <a:prstGeom prst="rect">
            <a:avLst/>
          </a:prstGeom>
          <a:solidFill>
            <a:srgbClr val="FFFF99"/>
          </a:solidFill>
          <a:ln w="9525">
            <a:solidFill>
              <a:srgbClr val="00B0F0"/>
            </a:solidFill>
            <a:miter lim="800000"/>
            <a:headEnd/>
            <a:tailEnd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zh-CN" b="1" dirty="0" smtClean="0">
                <a:solidFill>
                  <a:srgbClr val="C00000"/>
                </a:solidFill>
                <a:latin typeface="方正启体简体" pitchFamily="65" charset="-122"/>
                <a:ea typeface="方正启体简体" pitchFamily="65" charset="-122"/>
              </a:rPr>
              <a:t>“</a:t>
            </a:r>
            <a:r>
              <a:rPr lang="zh-CN" b="1" dirty="0" smtClean="0">
                <a:solidFill>
                  <a:srgbClr val="C00000"/>
                </a:solidFill>
                <a:latin typeface="方正启体简体" pitchFamily="65" charset="-122"/>
                <a:ea typeface="方正启体简体" pitchFamily="65" charset="-122"/>
              </a:rPr>
              <a:t>供需平衡</a:t>
            </a:r>
            <a:r>
              <a:rPr lang="zh-CN" altLang="zh-CN" b="1" dirty="0" smtClean="0">
                <a:solidFill>
                  <a:srgbClr val="C00000"/>
                </a:solidFill>
                <a:latin typeface="方正启体简体" pitchFamily="65" charset="-122"/>
                <a:ea typeface="方正启体简体" pitchFamily="65" charset="-122"/>
              </a:rPr>
              <a:t>”</a:t>
            </a:r>
            <a:r>
              <a:rPr lang="zh-CN" dirty="0" smtClean="0">
                <a:solidFill>
                  <a:srgbClr val="00B0F0"/>
                </a:solidFill>
                <a:latin typeface="方正启体简体" pitchFamily="65" charset="-122"/>
                <a:ea typeface="方正启体简体" pitchFamily="65" charset="-122"/>
              </a:rPr>
              <a:t>物体</a:t>
            </a:r>
            <a:r>
              <a:rPr lang="zh-CN" dirty="0">
                <a:solidFill>
                  <a:srgbClr val="00B0F0"/>
                </a:solidFill>
                <a:latin typeface="方正启体简体" pitchFamily="65" charset="-122"/>
                <a:ea typeface="方正启体简体" pitchFamily="65" charset="-122"/>
              </a:rPr>
              <a:t>做匀速圆周运动</a:t>
            </a:r>
          </a:p>
        </p:txBody>
      </p:sp>
      <p:sp>
        <p:nvSpPr>
          <p:cNvPr id="16397" name="AutoShape 11"/>
          <p:cNvSpPr>
            <a:spLocks noChangeArrowheads="1"/>
          </p:cNvSpPr>
          <p:nvPr/>
        </p:nvSpPr>
        <p:spPr bwMode="auto">
          <a:xfrm rot="-5400000">
            <a:off x="3191669" y="1958181"/>
            <a:ext cx="395288" cy="923925"/>
          </a:xfrm>
          <a:prstGeom prst="upArrow">
            <a:avLst>
              <a:gd name="adj1" fmla="val 29833"/>
              <a:gd name="adj2" fmla="val 52396"/>
            </a:avLst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zh-CN">
              <a:ea typeface="方正启体简体" pitchFamily="65" charset="-122"/>
            </a:endParaRPr>
          </a:p>
        </p:txBody>
      </p:sp>
      <p:sp>
        <p:nvSpPr>
          <p:cNvPr id="9223" name="Rectangle 1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zh-CN" altLang="en-US">
                <a:solidFill>
                  <a:srgbClr val="0000FF"/>
                </a:solidFill>
              </a:rPr>
              <a:t>向心力公式的理解</a:t>
            </a:r>
          </a:p>
        </p:txBody>
      </p:sp>
      <p:grpSp>
        <p:nvGrpSpPr>
          <p:cNvPr id="8205" name="Group 13"/>
          <p:cNvGrpSpPr>
            <a:grpSpLocks/>
          </p:cNvGrpSpPr>
          <p:nvPr/>
        </p:nvGrpSpPr>
        <p:grpSpPr bwMode="auto">
          <a:xfrm>
            <a:off x="4284663" y="2103438"/>
            <a:ext cx="560387" cy="1612900"/>
            <a:chOff x="-40" y="-32"/>
            <a:chExt cx="353" cy="1016"/>
          </a:xfrm>
        </p:grpSpPr>
        <p:sp>
          <p:nvSpPr>
            <p:cNvPr id="9225" name="Text Box 14"/>
            <p:cNvSpPr txBox="1">
              <a:spLocks noChangeArrowheads="1"/>
            </p:cNvSpPr>
            <p:nvPr/>
          </p:nvSpPr>
          <p:spPr bwMode="auto">
            <a:xfrm>
              <a:off x="-40" y="-32"/>
              <a:ext cx="353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4000">
                  <a:solidFill>
                    <a:srgbClr val="C00000"/>
                  </a:solidFill>
                  <a:latin typeface="Times New Roman" pitchFamily="18" charset="0"/>
                  <a:ea typeface="方正苏新诗柳楷简体" pitchFamily="2" charset="-122"/>
                </a:rPr>
                <a:t>=</a:t>
              </a:r>
            </a:p>
          </p:txBody>
        </p:sp>
        <p:sp>
          <p:nvSpPr>
            <p:cNvPr id="9226" name="AutoShape 15"/>
            <p:cNvSpPr>
              <a:spLocks noChangeArrowheads="1"/>
            </p:cNvSpPr>
            <p:nvPr/>
          </p:nvSpPr>
          <p:spPr bwMode="auto">
            <a:xfrm>
              <a:off x="54" y="349"/>
              <a:ext cx="143" cy="635"/>
            </a:xfrm>
            <a:prstGeom prst="upArrow">
              <a:avLst>
                <a:gd name="adj1" fmla="val 50000"/>
                <a:gd name="adj2" fmla="val 174456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zh-CN">
                <a:solidFill>
                  <a:srgbClr val="C00000"/>
                </a:solidFill>
                <a:ea typeface="方正启体简体" pitchFamily="65" charset="-122"/>
              </a:endParaRPr>
            </a:p>
          </p:txBody>
        </p:sp>
      </p:grp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76373" y="5282044"/>
            <a:ext cx="7775575" cy="523220"/>
          </a:xfrm>
          <a:prstGeom prst="rect">
            <a:avLst/>
          </a:prstGeom>
          <a:solidFill>
            <a:srgbClr val="FFFF99"/>
          </a:solidFill>
          <a:ln w="9525" cmpd="sng">
            <a:solidFill>
              <a:schemeClr val="accent2"/>
            </a:solidFill>
            <a:miter lim="800000"/>
            <a:headEnd/>
            <a:tailEnd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sz="2800" b="1" dirty="0">
                <a:solidFill>
                  <a:srgbClr val="C00000"/>
                </a:solidFill>
                <a:latin typeface="+mn-ea"/>
                <a:ea typeface="+mn-ea"/>
              </a:rPr>
              <a:t>从“供” “需”两方面</a:t>
            </a:r>
            <a:r>
              <a:rPr lang="zh-CN" sz="2800" dirty="0">
                <a:solidFill>
                  <a:srgbClr val="00B0F0"/>
                </a:solidFill>
                <a:latin typeface="+mn-ea"/>
                <a:ea typeface="+mn-ea"/>
              </a:rPr>
              <a:t>研究做圆周运动的物体</a:t>
            </a:r>
          </a:p>
        </p:txBody>
      </p:sp>
      <p:sp>
        <p:nvSpPr>
          <p:cNvPr id="8209" name="AutoShape 17"/>
          <p:cNvSpPr>
            <a:spLocks noChangeArrowheads="1"/>
          </p:cNvSpPr>
          <p:nvPr/>
        </p:nvSpPr>
        <p:spPr bwMode="auto">
          <a:xfrm>
            <a:off x="4441825" y="4405313"/>
            <a:ext cx="209550" cy="792162"/>
          </a:xfrm>
          <a:prstGeom prst="downArrow">
            <a:avLst>
              <a:gd name="adj1" fmla="val 50000"/>
              <a:gd name="adj2" fmla="val 112096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zh-CN">
              <a:ea typeface="方正启体简体" pitchFamily="65" charset="-122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107950" y="1941513"/>
            <a:ext cx="2808288" cy="95567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rgbClr val="0070C0"/>
                </a:solidFill>
                <a:latin typeface="方正启体简体" pitchFamily="65" charset="-122"/>
                <a:ea typeface="方正启体简体" pitchFamily="65" charset="-122"/>
              </a:rPr>
              <a:t>提</a:t>
            </a:r>
            <a:r>
              <a:rPr lang="zh-CN" altLang="en-US" sz="2800">
                <a:solidFill>
                  <a:srgbClr val="C00000"/>
                </a:solidFill>
                <a:latin typeface="方正启体简体" pitchFamily="65" charset="-122"/>
                <a:ea typeface="方正启体简体" pitchFamily="65" charset="-122"/>
              </a:rPr>
              <a:t>供</a:t>
            </a:r>
            <a:r>
              <a:rPr lang="zh-CN" altLang="en-US" sz="2800">
                <a:solidFill>
                  <a:srgbClr val="0070C0"/>
                </a:solidFill>
                <a:latin typeface="方正启体简体" pitchFamily="65" charset="-122"/>
                <a:ea typeface="方正启体简体" pitchFamily="65" charset="-122"/>
              </a:rPr>
              <a:t>物体做匀速圆周运动的力</a:t>
            </a:r>
          </a:p>
        </p:txBody>
      </p:sp>
      <p:sp>
        <p:nvSpPr>
          <p:cNvPr id="20" name="AutoShape 11"/>
          <p:cNvSpPr>
            <a:spLocks noChangeArrowheads="1"/>
          </p:cNvSpPr>
          <p:nvPr/>
        </p:nvSpPr>
        <p:spPr bwMode="auto">
          <a:xfrm rot="5400000" flipH="1">
            <a:off x="5815013" y="2241550"/>
            <a:ext cx="393700" cy="431800"/>
          </a:xfrm>
          <a:prstGeom prst="upArrow">
            <a:avLst>
              <a:gd name="adj1" fmla="val 29833"/>
              <a:gd name="adj2" fmla="val 52635"/>
            </a:avLst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zh-CN">
              <a:ea typeface="方正启体简体" pitchFamily="65" charset="-122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227763" y="1971675"/>
            <a:ext cx="2808287" cy="955675"/>
          </a:xfrm>
          <a:prstGeom prst="rect">
            <a:avLst/>
          </a:prstGeom>
          <a:solidFill>
            <a:srgbClr val="FFFF00"/>
          </a:solidFill>
          <a:ln w="9525" cmpd="sng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sz="2800" dirty="0">
                <a:solidFill>
                  <a:srgbClr val="0070C0"/>
                </a:solidFill>
                <a:latin typeface="+mn-ea"/>
                <a:ea typeface="+mn-ea"/>
              </a:rPr>
              <a:t>物体做匀速圆周运动所</a:t>
            </a:r>
            <a:r>
              <a:rPr lang="zh-CN" sz="2800" dirty="0">
                <a:solidFill>
                  <a:srgbClr val="C00000"/>
                </a:solidFill>
                <a:latin typeface="+mn-ea"/>
                <a:ea typeface="+mn-ea"/>
              </a:rPr>
              <a:t>需</a:t>
            </a:r>
            <a:r>
              <a:rPr lang="zh-CN" sz="2800" dirty="0">
                <a:solidFill>
                  <a:srgbClr val="0070C0"/>
                </a:solidFill>
                <a:latin typeface="+mn-ea"/>
                <a:ea typeface="+mn-ea"/>
              </a:rPr>
              <a:t>的力</a:t>
            </a:r>
            <a:r>
              <a:rPr lang="en-US" altLang="zh-CN" sz="2800" dirty="0">
                <a:solidFill>
                  <a:srgbClr val="0070C0"/>
                </a:solidFill>
                <a:latin typeface="+mn-ea"/>
                <a:ea typeface="+mn-ea"/>
              </a:rPr>
              <a:t>a</a:t>
            </a:r>
            <a:endParaRPr lang="zh-CN" sz="28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7" grpId="0" animBg="1"/>
      <p:bldP spid="8209" grpId="0" animBg="1"/>
      <p:bldP spid="19" grpId="0" animBg="1"/>
      <p:bldP spid="20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1182688"/>
            <a:ext cx="8540750" cy="685800"/>
          </a:xfrm>
        </p:spPr>
        <p:txBody>
          <a:bodyPr anchor="b"/>
          <a:lstStyle/>
          <a:p>
            <a:r>
              <a:rPr lang="zh-CN" altLang="en-US" sz="4000">
                <a:solidFill>
                  <a:srgbClr val="0000FF"/>
                </a:solidFill>
              </a:rPr>
              <a:t>赛道的设计</a:t>
            </a:r>
          </a:p>
        </p:txBody>
      </p:sp>
      <p:pic>
        <p:nvPicPr>
          <p:cNvPr id="9219" name="Picture 3" descr="飞车走壁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097088"/>
            <a:ext cx="4537075" cy="346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3.MPG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7" r="3403"/>
          <a:stretch>
            <a:fillRect/>
          </a:stretch>
        </p:blipFill>
        <p:spPr bwMode="auto">
          <a:xfrm>
            <a:off x="179388" y="2162175"/>
            <a:ext cx="4105275" cy="33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Rectangle 2"/>
          <p:cNvSpPr>
            <a:spLocks noChangeArrowheads="1"/>
          </p:cNvSpPr>
          <p:nvPr/>
        </p:nvSpPr>
        <p:spPr bwMode="auto">
          <a:xfrm>
            <a:off x="304800" y="420688"/>
            <a:ext cx="85407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ctr"/>
            <a:r>
              <a:rPr lang="zh-CN" altLang="en-US" sz="4400">
                <a:solidFill>
                  <a:srgbClr val="FF0000"/>
                </a:solidFill>
              </a:rPr>
              <a:t>一、铁路的弯道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273" fill="hold"/>
                                        <p:tgtEl>
                                          <p:spTgt spid="92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773"/>
                            </p:stCondLst>
                            <p:childTnLst>
                              <p:par>
                                <p:cTn id="1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2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 nodeType="clickPar">
                      <p:stCondLst>
                        <p:cond delay="0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92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20"/>
                  </p:tgtEl>
                </p:cond>
              </p:nextCondLst>
            </p:seq>
            <p:video>
              <p:cMediaNode>
                <p:cTn id="20" repeatCount="indefinite" fill="hold" display="0" nodeType="clickEffect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22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8" descr="live_200706210130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2"/>
          <a:stretch>
            <a:fillRect/>
          </a:stretch>
        </p:blipFill>
        <p:spPr bwMode="auto">
          <a:xfrm>
            <a:off x="3549650" y="3162300"/>
            <a:ext cx="559435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9" descr="Img2001574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8600"/>
            <a:ext cx="4859338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 Box 10"/>
          <p:cNvSpPr txBox="1">
            <a:spLocks noChangeArrowheads="1"/>
          </p:cNvSpPr>
          <p:nvPr/>
        </p:nvSpPr>
        <p:spPr bwMode="auto">
          <a:xfrm>
            <a:off x="827088" y="508000"/>
            <a:ext cx="40322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3200" b="1">
                <a:solidFill>
                  <a:srgbClr val="0000FF"/>
                </a:solidFill>
                <a:latin typeface="方正苏新诗柳楷简体" pitchFamily="2" charset="-122"/>
                <a:ea typeface="方正苏新诗柳楷简体" pitchFamily="2" charset="-122"/>
              </a:rPr>
              <a:t>生活中的类似问题</a:t>
            </a:r>
          </a:p>
        </p:txBody>
      </p:sp>
      <p:pic>
        <p:nvPicPr>
          <p:cNvPr id="1126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" t="3796" r="2612" b="2"/>
          <a:stretch>
            <a:fillRect/>
          </a:stretch>
        </p:blipFill>
        <p:spPr bwMode="auto">
          <a:xfrm>
            <a:off x="5365750" y="0"/>
            <a:ext cx="377825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zh-CN" altLang="en-US">
                <a:solidFill>
                  <a:srgbClr val="0000FF"/>
                </a:solidFill>
              </a:rPr>
              <a:t>实例研究</a:t>
            </a:r>
            <a:r>
              <a:rPr lang="zh-CN" altLang="zh-CN">
                <a:solidFill>
                  <a:srgbClr val="0000FF"/>
                </a:solidFill>
              </a:rPr>
              <a:t>1——</a:t>
            </a:r>
            <a:r>
              <a:rPr lang="zh-CN" altLang="en-US">
                <a:solidFill>
                  <a:srgbClr val="0000FF"/>
                </a:solidFill>
              </a:rPr>
              <a:t>火车过弯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255588" y="1524000"/>
            <a:ext cx="8632825" cy="1468438"/>
          </a:xfrm>
        </p:spPr>
        <p:txBody>
          <a:bodyPr/>
          <a:lstStyle/>
          <a:p>
            <a:pPr marL="273050" indent="-273050"/>
            <a:r>
              <a:rPr lang="zh-CN" altLang="en-US">
                <a:latin typeface="Times New Roman" pitchFamily="18" charset="0"/>
              </a:rPr>
              <a:t>火车以半径</a:t>
            </a:r>
            <a:r>
              <a:rPr lang="en-US" altLang="zh-CN">
                <a:latin typeface="Times New Roman" pitchFamily="18" charset="0"/>
              </a:rPr>
              <a:t>R= 300 m</a:t>
            </a:r>
            <a:r>
              <a:rPr lang="zh-CN" altLang="en-US">
                <a:latin typeface="Times New Roman" pitchFamily="18" charset="0"/>
              </a:rPr>
              <a:t>在水平轨道上转弯，火车质量为</a:t>
            </a:r>
            <a:r>
              <a:rPr lang="en-US" altLang="zh-CN">
                <a:latin typeface="Times New Roman" pitchFamily="18" charset="0"/>
              </a:rPr>
              <a:t>8</a:t>
            </a:r>
            <a:r>
              <a:rPr lang="en-US" altLang="zh-CN"/>
              <a:t>×</a:t>
            </a:r>
            <a:r>
              <a:rPr lang="en-US" altLang="zh-CN">
                <a:latin typeface="Times New Roman" pitchFamily="18" charset="0"/>
              </a:rPr>
              <a:t>10</a:t>
            </a:r>
            <a:r>
              <a:rPr lang="en-US" altLang="zh-CN" baseline="30000">
                <a:latin typeface="Times New Roman" pitchFamily="18" charset="0"/>
              </a:rPr>
              <a:t>5</a:t>
            </a:r>
            <a:r>
              <a:rPr lang="en-US" altLang="zh-CN">
                <a:latin typeface="Times New Roman" pitchFamily="18" charset="0"/>
              </a:rPr>
              <a:t>kg</a:t>
            </a:r>
            <a:r>
              <a:rPr lang="zh-CN" altLang="en-US">
                <a:latin typeface="Times New Roman" pitchFamily="18" charset="0"/>
              </a:rPr>
              <a:t>，速度为</a:t>
            </a:r>
            <a:r>
              <a:rPr lang="en-US" altLang="zh-CN">
                <a:latin typeface="Times New Roman" pitchFamily="18" charset="0"/>
              </a:rPr>
              <a:t>30m/s</a:t>
            </a:r>
            <a:r>
              <a:rPr lang="zh-CN" altLang="en-US">
                <a:latin typeface="Times New Roman" pitchFamily="18" charset="0"/>
              </a:rPr>
              <a:t>。铁轨与轮之间的动摩擦因数</a:t>
            </a:r>
            <a:r>
              <a:rPr lang="el-GR" altLang="en-US" i="1">
                <a:latin typeface="Times New Roman" pitchFamily="18" charset="0"/>
                <a:cs typeface="Times New Roman" pitchFamily="18" charset="0"/>
              </a:rPr>
              <a:t>μ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=0.25</a:t>
            </a:r>
            <a:r>
              <a:rPr lang="zh-CN" altLang="en-US"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>
              <a:latin typeface="Times New Roman" pitchFamily="18" charset="0"/>
            </a:endParaRPr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884238" y="3973513"/>
            <a:ext cx="1368425" cy="1800225"/>
            <a:chOff x="0" y="0"/>
            <a:chExt cx="862" cy="1134"/>
          </a:xfrm>
        </p:grpSpPr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590" y="907"/>
              <a:ext cx="136" cy="1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146" y="907"/>
              <a:ext cx="136" cy="1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12295" name="AutoShape 7"/>
            <p:cNvSpPr>
              <a:spLocks noChangeArrowheads="1"/>
            </p:cNvSpPr>
            <p:nvPr/>
          </p:nvSpPr>
          <p:spPr bwMode="auto">
            <a:xfrm>
              <a:off x="0" y="0"/>
              <a:ext cx="862" cy="90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12296" name="AutoShape 8"/>
            <p:cNvSpPr>
              <a:spLocks noChangeArrowheads="1"/>
            </p:cNvSpPr>
            <p:nvPr/>
          </p:nvSpPr>
          <p:spPr bwMode="auto">
            <a:xfrm>
              <a:off x="272" y="46"/>
              <a:ext cx="318" cy="81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12297" name="AutoShape 9"/>
            <p:cNvSpPr>
              <a:spLocks noChangeArrowheads="1"/>
            </p:cNvSpPr>
            <p:nvPr/>
          </p:nvSpPr>
          <p:spPr bwMode="auto">
            <a:xfrm>
              <a:off x="297" y="80"/>
              <a:ext cx="268" cy="75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12298" name="Oval 10"/>
            <p:cNvSpPr>
              <a:spLocks noChangeArrowheads="1"/>
            </p:cNvSpPr>
            <p:nvPr/>
          </p:nvSpPr>
          <p:spPr bwMode="auto">
            <a:xfrm>
              <a:off x="418" y="428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10251" name="Rectangle 11"/>
            <p:cNvSpPr>
              <a:spLocks noChangeArrowheads="1"/>
            </p:cNvSpPr>
            <p:nvPr/>
          </p:nvSpPr>
          <p:spPr bwMode="auto">
            <a:xfrm>
              <a:off x="182" y="998"/>
              <a:ext cx="46" cy="13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252" name="Rectangle 12"/>
            <p:cNvSpPr>
              <a:spLocks noChangeArrowheads="1"/>
            </p:cNvSpPr>
            <p:nvPr/>
          </p:nvSpPr>
          <p:spPr bwMode="auto">
            <a:xfrm>
              <a:off x="635" y="998"/>
              <a:ext cx="46" cy="13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301" name="Rectangle 13"/>
            <p:cNvSpPr>
              <a:spLocks noChangeArrowheads="1"/>
            </p:cNvSpPr>
            <p:nvPr/>
          </p:nvSpPr>
          <p:spPr bwMode="auto">
            <a:xfrm>
              <a:off x="272" y="917"/>
              <a:ext cx="318" cy="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</p:grpSp>
      <p:sp>
        <p:nvSpPr>
          <p:cNvPr id="12302" name="Line 14"/>
          <p:cNvSpPr>
            <a:spLocks noChangeShapeType="1"/>
          </p:cNvSpPr>
          <p:nvPr/>
        </p:nvSpPr>
        <p:spPr bwMode="auto">
          <a:xfrm flipV="1">
            <a:off x="771525" y="5988050"/>
            <a:ext cx="2952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3" name="Rectangle 15" descr="浅色上对角线"/>
          <p:cNvSpPr>
            <a:spLocks noChangeArrowheads="1"/>
          </p:cNvSpPr>
          <p:nvPr/>
        </p:nvSpPr>
        <p:spPr bwMode="auto">
          <a:xfrm>
            <a:off x="755650" y="6011863"/>
            <a:ext cx="3024188" cy="12065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>
              <a:ea typeface="方正启体简体" pitchFamily="65" charset="-122"/>
            </a:endParaRPr>
          </a:p>
        </p:txBody>
      </p:sp>
      <p:grpSp>
        <p:nvGrpSpPr>
          <p:cNvPr id="10256" name="Group 16"/>
          <p:cNvGrpSpPr>
            <a:grpSpLocks/>
          </p:cNvGrpSpPr>
          <p:nvPr/>
        </p:nvGrpSpPr>
        <p:grpSpPr bwMode="auto">
          <a:xfrm>
            <a:off x="1651000" y="4338638"/>
            <a:ext cx="2303463" cy="366712"/>
            <a:chOff x="0" y="0"/>
            <a:chExt cx="1860" cy="231"/>
          </a:xfrm>
        </p:grpSpPr>
        <p:sp>
          <p:nvSpPr>
            <p:cNvPr id="12305" name="Line 17"/>
            <p:cNvSpPr>
              <a:spLocks noChangeShapeType="1"/>
            </p:cNvSpPr>
            <p:nvPr/>
          </p:nvSpPr>
          <p:spPr bwMode="auto">
            <a:xfrm>
              <a:off x="0" y="227"/>
              <a:ext cx="15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6" name="Text Box 18"/>
            <p:cNvSpPr txBox="1">
              <a:spLocks noChangeArrowheads="1"/>
            </p:cNvSpPr>
            <p:nvPr/>
          </p:nvSpPr>
          <p:spPr bwMode="auto">
            <a:xfrm>
              <a:off x="1542" y="0"/>
              <a:ext cx="3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i="1">
                  <a:latin typeface="Verdana" pitchFamily="34" charset="0"/>
                </a:rPr>
                <a:t>O</a:t>
              </a:r>
            </a:p>
          </p:txBody>
        </p:sp>
      </p:grpSp>
      <p:grpSp>
        <p:nvGrpSpPr>
          <p:cNvPr id="10259" name="Group 19"/>
          <p:cNvGrpSpPr>
            <a:grpSpLocks/>
          </p:cNvGrpSpPr>
          <p:nvPr/>
        </p:nvGrpSpPr>
        <p:grpSpPr bwMode="auto">
          <a:xfrm>
            <a:off x="1579563" y="2924175"/>
            <a:ext cx="1584325" cy="3544888"/>
            <a:chOff x="0" y="0"/>
            <a:chExt cx="998" cy="2233"/>
          </a:xfrm>
        </p:grpSpPr>
        <p:sp>
          <p:nvSpPr>
            <p:cNvPr id="12308" name="Line 20"/>
            <p:cNvSpPr>
              <a:spLocks noChangeShapeType="1"/>
            </p:cNvSpPr>
            <p:nvPr/>
          </p:nvSpPr>
          <p:spPr bwMode="auto">
            <a:xfrm>
              <a:off x="0" y="1113"/>
              <a:ext cx="0" cy="9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9" name="Line 21"/>
            <p:cNvSpPr>
              <a:spLocks noChangeShapeType="1"/>
            </p:cNvSpPr>
            <p:nvPr/>
          </p:nvSpPr>
          <p:spPr bwMode="auto">
            <a:xfrm flipV="1">
              <a:off x="0" y="184"/>
              <a:ext cx="0" cy="9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0" name="Line 22"/>
            <p:cNvSpPr>
              <a:spLocks noChangeShapeType="1"/>
            </p:cNvSpPr>
            <p:nvPr/>
          </p:nvSpPr>
          <p:spPr bwMode="auto">
            <a:xfrm>
              <a:off x="0" y="1113"/>
              <a:ext cx="5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1" name="Text Box 23"/>
            <p:cNvSpPr txBox="1">
              <a:spLocks noChangeArrowheads="1"/>
            </p:cNvSpPr>
            <p:nvPr/>
          </p:nvSpPr>
          <p:spPr bwMode="auto">
            <a:xfrm>
              <a:off x="0" y="1945"/>
              <a:ext cx="5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400" i="1">
                  <a:latin typeface="Times New Roman" pitchFamily="18" charset="0"/>
                </a:rPr>
                <a:t>mg</a:t>
              </a:r>
            </a:p>
          </p:txBody>
        </p:sp>
        <p:sp>
          <p:nvSpPr>
            <p:cNvPr id="12312" name="Text Box 24"/>
            <p:cNvSpPr txBox="1">
              <a:spLocks noChangeArrowheads="1"/>
            </p:cNvSpPr>
            <p:nvPr/>
          </p:nvSpPr>
          <p:spPr bwMode="auto">
            <a:xfrm>
              <a:off x="0" y="0"/>
              <a:ext cx="5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400" i="1">
                  <a:latin typeface="Times New Roman" pitchFamily="18" charset="0"/>
                </a:rPr>
                <a:t>F</a:t>
              </a:r>
              <a:r>
                <a:rPr lang="zh-CN" altLang="zh-CN" sz="2400" i="1" baseline="-25000"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12313" name="Text Box 25"/>
            <p:cNvSpPr txBox="1">
              <a:spLocks noChangeArrowheads="1"/>
            </p:cNvSpPr>
            <p:nvPr/>
          </p:nvSpPr>
          <p:spPr bwMode="auto">
            <a:xfrm>
              <a:off x="454" y="772"/>
              <a:ext cx="544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400" i="1">
                  <a:latin typeface="Times New Roman" pitchFamily="18" charset="0"/>
                </a:rPr>
                <a:t>F</a:t>
              </a:r>
              <a:r>
                <a:rPr lang="zh-CN" altLang="zh-CN" sz="2400" i="1" baseline="-25000">
                  <a:latin typeface="Times New Roman" pitchFamily="18" charset="0"/>
                </a:rPr>
                <a:t>f</a:t>
              </a:r>
            </a:p>
          </p:txBody>
        </p:sp>
      </p:grpSp>
      <p:graphicFrame>
        <p:nvGraphicFramePr>
          <p:cNvPr id="10266" name="Object 26"/>
          <p:cNvGraphicFramePr>
            <a:graphicFrameLocks noChangeAspect="1"/>
          </p:cNvGraphicFramePr>
          <p:nvPr/>
        </p:nvGraphicFramePr>
        <p:xfrm>
          <a:off x="5364163" y="3500438"/>
          <a:ext cx="1584325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9" r:id="rId5" imgW="660400" imgH="419100" progId="Equation.3">
                  <p:embed/>
                </p:oleObj>
              </mc:Choice>
              <mc:Fallback>
                <p:oleObj r:id="rId5" imgW="660400" imgH="4191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3500438"/>
                        <a:ext cx="1584325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7" name="Text Box 27"/>
          <p:cNvSpPr txBox="1">
            <a:spLocks noChangeArrowheads="1"/>
          </p:cNvSpPr>
          <p:nvPr/>
        </p:nvSpPr>
        <p:spPr bwMode="auto">
          <a:xfrm>
            <a:off x="5094288" y="2711450"/>
            <a:ext cx="3744912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latin typeface="Times New Roman" pitchFamily="18" charset="0"/>
                <a:ea typeface="方正苏新诗柳楷简体" pitchFamily="2" charset="-122"/>
              </a:rPr>
              <a:t>设向心力由轨道指向圆心的静摩擦力提供</a:t>
            </a:r>
          </a:p>
        </p:txBody>
      </p:sp>
      <p:sp>
        <p:nvSpPr>
          <p:cNvPr id="10268" name="Text Box 28"/>
          <p:cNvSpPr txBox="1">
            <a:spLocks noChangeArrowheads="1"/>
          </p:cNvSpPr>
          <p:nvPr/>
        </p:nvSpPr>
        <p:spPr bwMode="auto">
          <a:xfrm>
            <a:off x="4859338" y="4437063"/>
            <a:ext cx="2881312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latin typeface="Times New Roman" pitchFamily="18" charset="0"/>
                <a:ea typeface="方正苏新诗柳楷简体" pitchFamily="2" charset="-122"/>
              </a:rPr>
              <a:t>代入数据可得： </a:t>
            </a:r>
            <a:r>
              <a:rPr lang="zh-CN" altLang="zh-CN" sz="2800" i="1">
                <a:latin typeface="Times New Roman" pitchFamily="18" charset="0"/>
                <a:ea typeface="方正苏新诗柳楷简体" pitchFamily="2" charset="-122"/>
              </a:rPr>
              <a:t>F</a:t>
            </a:r>
            <a:r>
              <a:rPr lang="zh-CN" altLang="zh-CN" sz="2800" i="1" baseline="-25000">
                <a:latin typeface="Times New Roman" pitchFamily="18" charset="0"/>
                <a:ea typeface="方正苏新诗柳楷简体" pitchFamily="2" charset="-122"/>
              </a:rPr>
              <a:t>f</a:t>
            </a:r>
            <a:r>
              <a:rPr lang="zh-CN" altLang="zh-CN" sz="2800">
                <a:latin typeface="Times New Roman" pitchFamily="18" charset="0"/>
                <a:ea typeface="方正苏新诗柳楷简体" pitchFamily="2" charset="-122"/>
              </a:rPr>
              <a:t>=2.4×10</a:t>
            </a:r>
            <a:r>
              <a:rPr lang="zh-CN" altLang="zh-CN" sz="2800" baseline="30000">
                <a:latin typeface="Times New Roman" pitchFamily="18" charset="0"/>
                <a:ea typeface="方正苏新诗柳楷简体" pitchFamily="2" charset="-122"/>
              </a:rPr>
              <a:t>6</a:t>
            </a:r>
            <a:r>
              <a:rPr lang="zh-CN" altLang="zh-CN" sz="2800">
                <a:latin typeface="Times New Roman" pitchFamily="18" charset="0"/>
                <a:ea typeface="方正苏新诗柳楷简体" pitchFamily="2" charset="-122"/>
              </a:rPr>
              <a:t>N</a:t>
            </a:r>
          </a:p>
        </p:txBody>
      </p:sp>
      <p:grpSp>
        <p:nvGrpSpPr>
          <p:cNvPr id="12317" name="Group 29"/>
          <p:cNvGrpSpPr>
            <a:grpSpLocks/>
          </p:cNvGrpSpPr>
          <p:nvPr/>
        </p:nvGrpSpPr>
        <p:grpSpPr bwMode="auto">
          <a:xfrm>
            <a:off x="1116013" y="5795963"/>
            <a:ext cx="187325" cy="190500"/>
            <a:chOff x="0" y="0"/>
            <a:chExt cx="337" cy="388"/>
          </a:xfrm>
        </p:grpSpPr>
        <p:sp>
          <p:nvSpPr>
            <p:cNvPr id="12318" name="Rectangle 30"/>
            <p:cNvSpPr>
              <a:spLocks noChangeArrowheads="1"/>
            </p:cNvSpPr>
            <p:nvPr/>
          </p:nvSpPr>
          <p:spPr bwMode="auto">
            <a:xfrm>
              <a:off x="78" y="0"/>
              <a:ext cx="181" cy="9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12319" name="AutoShape 31"/>
            <p:cNvSpPr>
              <a:spLocks noChangeArrowheads="1"/>
            </p:cNvSpPr>
            <p:nvPr/>
          </p:nvSpPr>
          <p:spPr bwMode="auto">
            <a:xfrm>
              <a:off x="123" y="80"/>
              <a:ext cx="91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10 w 21600"/>
                <a:gd name="T13" fmla="*/ 4472 h 21600"/>
                <a:gd name="T14" fmla="*/ 17090 w 21600"/>
                <a:gd name="T15" fmla="*/ 1712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0" name="AutoShape 32"/>
            <p:cNvSpPr>
              <a:spLocks noChangeArrowheads="1"/>
            </p:cNvSpPr>
            <p:nvPr/>
          </p:nvSpPr>
          <p:spPr bwMode="auto">
            <a:xfrm flipV="1">
              <a:off x="0" y="297"/>
              <a:ext cx="337" cy="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345 w 21600"/>
                <a:gd name="T13" fmla="*/ 6409 h 21600"/>
                <a:gd name="T14" fmla="*/ 15255 w 21600"/>
                <a:gd name="T15" fmla="*/ 151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9101" y="21600"/>
                  </a:lnTo>
                  <a:lnTo>
                    <a:pt x="1249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321" name="Group 33"/>
          <p:cNvGrpSpPr>
            <a:grpSpLocks/>
          </p:cNvGrpSpPr>
          <p:nvPr/>
        </p:nvGrpSpPr>
        <p:grpSpPr bwMode="auto">
          <a:xfrm>
            <a:off x="1835150" y="5795963"/>
            <a:ext cx="187325" cy="190500"/>
            <a:chOff x="0" y="0"/>
            <a:chExt cx="337" cy="388"/>
          </a:xfrm>
        </p:grpSpPr>
        <p:sp>
          <p:nvSpPr>
            <p:cNvPr id="12322" name="Rectangle 34"/>
            <p:cNvSpPr>
              <a:spLocks noChangeArrowheads="1"/>
            </p:cNvSpPr>
            <p:nvPr/>
          </p:nvSpPr>
          <p:spPr bwMode="auto">
            <a:xfrm>
              <a:off x="78" y="0"/>
              <a:ext cx="181" cy="9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12323" name="AutoShape 35"/>
            <p:cNvSpPr>
              <a:spLocks noChangeArrowheads="1"/>
            </p:cNvSpPr>
            <p:nvPr/>
          </p:nvSpPr>
          <p:spPr bwMode="auto">
            <a:xfrm>
              <a:off x="123" y="80"/>
              <a:ext cx="91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10 w 21600"/>
                <a:gd name="T13" fmla="*/ 4472 h 21600"/>
                <a:gd name="T14" fmla="*/ 17090 w 21600"/>
                <a:gd name="T15" fmla="*/ 1712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4" name="AutoShape 36"/>
            <p:cNvSpPr>
              <a:spLocks noChangeArrowheads="1"/>
            </p:cNvSpPr>
            <p:nvPr/>
          </p:nvSpPr>
          <p:spPr bwMode="auto">
            <a:xfrm flipV="1">
              <a:off x="0" y="297"/>
              <a:ext cx="337" cy="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345 w 21600"/>
                <a:gd name="T13" fmla="*/ 6409 h 21600"/>
                <a:gd name="T14" fmla="*/ 15255 w 21600"/>
                <a:gd name="T15" fmla="*/ 151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9101" y="21600"/>
                  </a:lnTo>
                  <a:lnTo>
                    <a:pt x="1249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77" name="Text Box 37"/>
          <p:cNvSpPr txBox="1">
            <a:spLocks noChangeArrowheads="1"/>
          </p:cNvSpPr>
          <p:nvPr/>
        </p:nvSpPr>
        <p:spPr bwMode="auto">
          <a:xfrm>
            <a:off x="3875088" y="5292725"/>
            <a:ext cx="5233987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latin typeface="Times New Roman" pitchFamily="18" charset="0"/>
                <a:ea typeface="方正苏新诗柳楷简体" pitchFamily="2" charset="-122"/>
              </a:rPr>
              <a:t>但轨道提供的静摩擦力最大值：</a:t>
            </a:r>
          </a:p>
          <a:p>
            <a:pPr algn="ctr">
              <a:spcBef>
                <a:spcPct val="50000"/>
              </a:spcBef>
            </a:pPr>
            <a:r>
              <a:rPr lang="en-US" altLang="zh-CN" sz="2800" i="1">
                <a:latin typeface="Times New Roman" pitchFamily="18" charset="0"/>
                <a:ea typeface="方正苏新诗柳楷简体" pitchFamily="2" charset="-122"/>
              </a:rPr>
              <a:t>F</a:t>
            </a:r>
            <a:r>
              <a:rPr lang="en-US" altLang="zh-CN" sz="2800" i="1" baseline="-25000">
                <a:latin typeface="Times New Roman" pitchFamily="18" charset="0"/>
                <a:ea typeface="方正苏新诗柳楷简体" pitchFamily="2" charset="-122"/>
              </a:rPr>
              <a:t>f</a:t>
            </a:r>
            <a:r>
              <a:rPr lang="zh-CN" altLang="en-US" sz="2800" i="1" baseline="-25000">
                <a:latin typeface="Times New Roman" pitchFamily="18" charset="0"/>
                <a:ea typeface="方正苏新诗柳楷简体" pitchFamily="2" charset="-122"/>
              </a:rPr>
              <a:t>静</a:t>
            </a:r>
            <a:r>
              <a:rPr lang="en-US" altLang="zh-CN" sz="2800" i="1" baseline="-25000">
                <a:latin typeface="Times New Roman" pitchFamily="18" charset="0"/>
                <a:ea typeface="方正苏新诗柳楷简体" pitchFamily="2" charset="-122"/>
              </a:rPr>
              <a:t>m</a:t>
            </a:r>
            <a:r>
              <a:rPr lang="en-US" altLang="zh-CN" sz="2800">
                <a:latin typeface="Times New Roman" pitchFamily="18" charset="0"/>
                <a:ea typeface="方正苏新诗柳楷简体" pitchFamily="2" charset="-122"/>
              </a:rPr>
              <a:t>=</a:t>
            </a:r>
            <a:r>
              <a:rPr lang="el-GR" altLang="en-US" sz="2800" i="1">
                <a:latin typeface="Times New Roman" pitchFamily="18" charset="0"/>
                <a:ea typeface="方正苏新诗柳楷简体" pitchFamily="2" charset="-122"/>
              </a:rPr>
              <a:t>μmg</a:t>
            </a:r>
            <a:r>
              <a:rPr lang="en-US" altLang="zh-CN" sz="2800">
                <a:latin typeface="Times New Roman" pitchFamily="18" charset="0"/>
                <a:ea typeface="方正苏新诗柳楷简体" pitchFamily="2" charset="-122"/>
              </a:rPr>
              <a:t>=1.96×10</a:t>
            </a:r>
            <a:r>
              <a:rPr lang="en-US" altLang="zh-CN" sz="2800" baseline="30000">
                <a:latin typeface="Times New Roman" pitchFamily="18" charset="0"/>
                <a:ea typeface="方正苏新诗柳楷简体" pitchFamily="2" charset="-122"/>
              </a:rPr>
              <a:t>6</a:t>
            </a:r>
            <a:r>
              <a:rPr lang="en-US" altLang="zh-CN" sz="2800">
                <a:latin typeface="Times New Roman" pitchFamily="18" charset="0"/>
                <a:ea typeface="方正苏新诗柳楷简体" pitchFamily="2" charset="-122"/>
              </a:rPr>
              <a:t>N</a:t>
            </a:r>
            <a:endParaRPr lang="el-GR" altLang="en-US" sz="2800">
              <a:latin typeface="Times New Roman" pitchFamily="18" charset="0"/>
              <a:ea typeface="方正苏新诗柳楷简体" pitchFamily="2" charset="-122"/>
            </a:endParaRPr>
          </a:p>
        </p:txBody>
      </p:sp>
      <p:sp>
        <p:nvSpPr>
          <p:cNvPr id="10278" name="AutoShape 38"/>
          <p:cNvSpPr>
            <a:spLocks noChangeArrowheads="1"/>
          </p:cNvSpPr>
          <p:nvPr/>
        </p:nvSpPr>
        <p:spPr bwMode="auto">
          <a:xfrm>
            <a:off x="4754563" y="4924425"/>
            <a:ext cx="2376487" cy="431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>
              <a:latin typeface="Times New Roman" pitchFamily="18" charset="0"/>
              <a:ea typeface="方正苏新诗柳楷简体" pitchFamily="2" charset="-122"/>
            </a:endParaRPr>
          </a:p>
        </p:txBody>
      </p:sp>
      <p:sp>
        <p:nvSpPr>
          <p:cNvPr id="10279" name="AutoShape 39"/>
          <p:cNvSpPr>
            <a:spLocks noChangeArrowheads="1"/>
          </p:cNvSpPr>
          <p:nvPr/>
        </p:nvSpPr>
        <p:spPr bwMode="auto">
          <a:xfrm>
            <a:off x="4548188" y="6021388"/>
            <a:ext cx="3887787" cy="431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>
              <a:latin typeface="Times New Roman" pitchFamily="18" charset="0"/>
              <a:ea typeface="方正苏新诗柳楷简体" pitchFamily="2" charset="-122"/>
            </a:endParaRPr>
          </a:p>
        </p:txBody>
      </p:sp>
      <p:sp>
        <p:nvSpPr>
          <p:cNvPr id="10280" name="Text Box 40"/>
          <p:cNvSpPr txBox="1">
            <a:spLocks noChangeArrowheads="1"/>
          </p:cNvSpPr>
          <p:nvPr/>
        </p:nvSpPr>
        <p:spPr bwMode="auto">
          <a:xfrm>
            <a:off x="1303338" y="3729038"/>
            <a:ext cx="6553200" cy="650875"/>
          </a:xfrm>
          <a:prstGeom prst="rect">
            <a:avLst/>
          </a:prstGeom>
          <a:solidFill>
            <a:srgbClr val="FFFF99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zh-CN" sz="3600">
                <a:solidFill>
                  <a:srgbClr val="C00000"/>
                </a:solidFill>
                <a:latin typeface="汉仪颜楷繁" pitchFamily="49" charset="-122"/>
                <a:ea typeface="汉仪颜楷繁" pitchFamily="49" charset="-122"/>
              </a:rPr>
              <a:t>“</a:t>
            </a:r>
            <a:r>
              <a:rPr lang="zh-CN" altLang="en-US" sz="3600">
                <a:solidFill>
                  <a:srgbClr val="C00000"/>
                </a:solidFill>
                <a:latin typeface="汉仪颜楷繁" pitchFamily="49" charset="-122"/>
                <a:ea typeface="汉仪颜楷繁" pitchFamily="49" charset="-122"/>
              </a:rPr>
              <a:t>供需”不平衡，如何解决？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 autoUpdateAnimBg="0"/>
      <p:bldP spid="10267" grpId="0" autoUpdateAnimBg="0"/>
      <p:bldP spid="10268" grpId="0" autoUpdateAnimBg="0"/>
      <p:bldP spid="10277" grpId="0" autoUpdateAnimBg="0"/>
      <p:bldP spid="10278" grpId="0" animBg="1"/>
      <p:bldP spid="10279" grpId="0" animBg="1"/>
      <p:bldP spid="10280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zh-CN" altLang="en-US">
                <a:solidFill>
                  <a:srgbClr val="0000FF"/>
                </a:solidFill>
              </a:rPr>
              <a:t>实际火车车轮与铁轨模型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700213"/>
            <a:ext cx="15843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Oval 5"/>
          <p:cNvSpPr>
            <a:spLocks noChangeArrowheads="1"/>
          </p:cNvSpPr>
          <p:nvPr/>
        </p:nvSpPr>
        <p:spPr bwMode="auto">
          <a:xfrm>
            <a:off x="2195513" y="1484313"/>
            <a:ext cx="792162" cy="1081087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>
              <a:ea typeface="方正启体简体" pitchFamily="65" charset="-122"/>
            </a:endParaRPr>
          </a:p>
        </p:txBody>
      </p:sp>
      <p:grpSp>
        <p:nvGrpSpPr>
          <p:cNvPr id="35846" name="Group 6"/>
          <p:cNvGrpSpPr>
            <a:grpSpLocks/>
          </p:cNvGrpSpPr>
          <p:nvPr/>
        </p:nvGrpSpPr>
        <p:grpSpPr bwMode="auto">
          <a:xfrm>
            <a:off x="2051050" y="2563813"/>
            <a:ext cx="2592388" cy="3673475"/>
            <a:chOff x="0" y="0"/>
            <a:chExt cx="1633" cy="2314"/>
          </a:xfrm>
        </p:grpSpPr>
        <p:sp>
          <p:nvSpPr>
            <p:cNvPr id="14342" name="Oval 7"/>
            <p:cNvSpPr>
              <a:spLocks noChangeArrowheads="1"/>
            </p:cNvSpPr>
            <p:nvPr/>
          </p:nvSpPr>
          <p:spPr bwMode="auto">
            <a:xfrm>
              <a:off x="0" y="318"/>
              <a:ext cx="1633" cy="19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a typeface="方正启体简体" pitchFamily="65" charset="-122"/>
              </a:endParaRPr>
            </a:p>
          </p:txBody>
        </p:sp>
        <p:sp>
          <p:nvSpPr>
            <p:cNvPr id="14343" name="Line 8"/>
            <p:cNvSpPr>
              <a:spLocks noChangeShapeType="1"/>
            </p:cNvSpPr>
            <p:nvPr/>
          </p:nvSpPr>
          <p:spPr bwMode="auto">
            <a:xfrm>
              <a:off x="363" y="0"/>
              <a:ext cx="136" cy="36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4344" name="Object 9"/>
          <p:cNvGraphicFramePr>
            <a:graphicFrameLocks noChangeAspect="1"/>
          </p:cNvGraphicFramePr>
          <p:nvPr/>
        </p:nvGraphicFramePr>
        <p:xfrm>
          <a:off x="5795963" y="2278063"/>
          <a:ext cx="1611312" cy="16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8" r:id="rId5" imgW="1047619" imgH="1076475" progId="Paint.Picture">
                  <p:embed/>
                </p:oleObj>
              </mc:Choice>
              <mc:Fallback>
                <p:oleObj r:id="rId5" imgW="1047619" imgH="1076475" progId="Paint.Pictur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FFFEFA"/>
                          </a:clrFrom>
                          <a:clrTo>
                            <a:srgbClr val="FFFEFA">
                              <a:alpha val="0"/>
                            </a:srgbClr>
                          </a:clrTo>
                        </a:clrChange>
                        <a:lum bright="2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2278063"/>
                        <a:ext cx="1611312" cy="16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853" name="Group 13"/>
          <p:cNvGrpSpPr>
            <a:grpSpLocks/>
          </p:cNvGrpSpPr>
          <p:nvPr/>
        </p:nvGrpSpPr>
        <p:grpSpPr bwMode="auto">
          <a:xfrm>
            <a:off x="6315075" y="2909888"/>
            <a:ext cx="1281113" cy="969962"/>
            <a:chOff x="0" y="0"/>
            <a:chExt cx="807" cy="611"/>
          </a:xfrm>
        </p:grpSpPr>
        <p:grpSp>
          <p:nvGrpSpPr>
            <p:cNvPr id="14346" name="Group 14"/>
            <p:cNvGrpSpPr>
              <a:grpSpLocks/>
            </p:cNvGrpSpPr>
            <p:nvPr/>
          </p:nvGrpSpPr>
          <p:grpSpPr bwMode="auto">
            <a:xfrm>
              <a:off x="0" y="0"/>
              <a:ext cx="807" cy="611"/>
              <a:chOff x="0" y="0"/>
              <a:chExt cx="807" cy="611"/>
            </a:xfrm>
          </p:grpSpPr>
          <p:sp>
            <p:nvSpPr>
              <p:cNvPr id="14347" name="Line 15"/>
              <p:cNvSpPr>
                <a:spLocks noChangeShapeType="1"/>
              </p:cNvSpPr>
              <p:nvPr/>
            </p:nvSpPr>
            <p:spPr bwMode="auto">
              <a:xfrm>
                <a:off x="0" y="0"/>
                <a:ext cx="545" cy="363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48" name="Text Box 16"/>
              <p:cNvSpPr txBox="1">
                <a:spLocks noChangeArrowheads="1"/>
              </p:cNvSpPr>
              <p:nvPr/>
            </p:nvSpPr>
            <p:spPr bwMode="auto">
              <a:xfrm>
                <a:off x="353" y="323"/>
                <a:ext cx="45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zh-CN" sz="2400" i="1">
                    <a:latin typeface="Times New Roman" pitchFamily="18" charset="0"/>
                  </a:rPr>
                  <a:t>F</a:t>
                </a:r>
                <a:r>
                  <a:rPr lang="zh-CN" altLang="zh-CN" sz="2400" i="1" baseline="-25000">
                    <a:latin typeface="Times New Roman" pitchFamily="18" charset="0"/>
                  </a:rPr>
                  <a:t>1</a:t>
                </a:r>
              </a:p>
            </p:txBody>
          </p:sp>
        </p:grpSp>
        <p:sp>
          <p:nvSpPr>
            <p:cNvPr id="14349" name="Line 17"/>
            <p:cNvSpPr>
              <a:spLocks noChangeShapeType="1"/>
            </p:cNvSpPr>
            <p:nvPr/>
          </p:nvSpPr>
          <p:spPr bwMode="auto">
            <a:xfrm>
              <a:off x="0" y="0"/>
              <a:ext cx="357" cy="24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0" name="Text Box 18"/>
            <p:cNvSpPr txBox="1">
              <a:spLocks noChangeArrowheads="1"/>
            </p:cNvSpPr>
            <p:nvPr/>
          </p:nvSpPr>
          <p:spPr bwMode="auto">
            <a:xfrm>
              <a:off x="66" y="140"/>
              <a:ext cx="3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400" i="1">
                  <a:latin typeface="Times New Roman" pitchFamily="18" charset="0"/>
                </a:rPr>
                <a:t>F</a:t>
              </a:r>
              <a:r>
                <a:rPr lang="zh-CN" altLang="zh-CN" sz="2400" i="1" baseline="-25000">
                  <a:latin typeface="Times New Roman" pitchFamily="18" charset="0"/>
                </a:rPr>
                <a:t>f</a:t>
              </a:r>
            </a:p>
          </p:txBody>
        </p:sp>
      </p:grpSp>
      <p:graphicFrame>
        <p:nvGraphicFramePr>
          <p:cNvPr id="35859" name="Object 19"/>
          <p:cNvGraphicFramePr>
            <a:graphicFrameLocks noChangeAspect="1"/>
          </p:cNvGraphicFramePr>
          <p:nvPr/>
        </p:nvGraphicFramePr>
        <p:xfrm>
          <a:off x="2627313" y="3140075"/>
          <a:ext cx="13970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9" r:id="rId7" imgW="942857" imgH="1409897" progId="Paint.Picture">
                  <p:embed/>
                </p:oleObj>
              </mc:Choice>
              <mc:Fallback>
                <p:oleObj r:id="rId7" imgW="942857" imgH="1409897" progId="Paint.Picture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140075"/>
                        <a:ext cx="13970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0" name="Object 20"/>
          <p:cNvGraphicFramePr>
            <a:graphicFrameLocks noChangeAspect="1"/>
          </p:cNvGraphicFramePr>
          <p:nvPr/>
        </p:nvGraphicFramePr>
        <p:xfrm>
          <a:off x="2338388" y="4868863"/>
          <a:ext cx="1655762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" r:id="rId9" imgW="1047619" imgH="581106" progId="Paint.Picture">
                  <p:embed/>
                </p:oleObj>
              </mc:Choice>
              <mc:Fallback>
                <p:oleObj r:id="rId9" imgW="1047619" imgH="581106" progId="Paint.Picture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8388" y="4868863"/>
                        <a:ext cx="1655762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861" name="Group 21"/>
          <p:cNvGrpSpPr>
            <a:grpSpLocks/>
          </p:cNvGrpSpPr>
          <p:nvPr/>
        </p:nvGrpSpPr>
        <p:grpSpPr bwMode="auto">
          <a:xfrm>
            <a:off x="3346450" y="4940300"/>
            <a:ext cx="2376488" cy="457200"/>
            <a:chOff x="0" y="0"/>
            <a:chExt cx="1497" cy="288"/>
          </a:xfrm>
        </p:grpSpPr>
        <p:sp>
          <p:nvSpPr>
            <p:cNvPr id="14354" name="Line 22"/>
            <p:cNvSpPr>
              <a:spLocks noChangeShapeType="1"/>
            </p:cNvSpPr>
            <p:nvPr/>
          </p:nvSpPr>
          <p:spPr bwMode="auto">
            <a:xfrm>
              <a:off x="0" y="0"/>
              <a:ext cx="136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5" name="Text Box 23"/>
            <p:cNvSpPr txBox="1">
              <a:spLocks noChangeArrowheads="1"/>
            </p:cNvSpPr>
            <p:nvPr/>
          </p:nvSpPr>
          <p:spPr bwMode="auto">
            <a:xfrm>
              <a:off x="1043" y="0"/>
              <a:ext cx="4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400" i="1">
                  <a:latin typeface="Times New Roman" pitchFamily="18" charset="0"/>
                </a:rPr>
                <a:t>F</a:t>
              </a:r>
              <a:r>
                <a:rPr lang="zh-CN" altLang="zh-CN" sz="2400" i="1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4356" name="Line 24"/>
            <p:cNvSpPr>
              <a:spLocks noChangeShapeType="1"/>
            </p:cNvSpPr>
            <p:nvPr/>
          </p:nvSpPr>
          <p:spPr bwMode="auto">
            <a:xfrm>
              <a:off x="0" y="0"/>
              <a:ext cx="771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7" name="Text Box 25"/>
            <p:cNvSpPr txBox="1">
              <a:spLocks noChangeArrowheads="1"/>
            </p:cNvSpPr>
            <p:nvPr/>
          </p:nvSpPr>
          <p:spPr bwMode="auto">
            <a:xfrm>
              <a:off x="498" y="0"/>
              <a:ext cx="3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400" i="1">
                  <a:latin typeface="Times New Roman" pitchFamily="18" charset="0"/>
                </a:rPr>
                <a:t>F</a:t>
              </a:r>
              <a:r>
                <a:rPr lang="zh-CN" altLang="zh-CN" sz="2400" i="1" baseline="-25000">
                  <a:latin typeface="Times New Roman" pitchFamily="18" charset="0"/>
                </a:rPr>
                <a:t>f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5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5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5" grpId="0" animBg="1"/>
    </p:bldLst>
  </p:timing>
</p:sld>
</file>

<file path=ppt/theme/theme1.xml><?xml version="1.0" encoding="utf-8"?>
<a:theme xmlns:a="http://schemas.openxmlformats.org/drawingml/2006/main" name="砖雕艺术">
  <a:themeElements>
    <a:clrScheme name="砖雕艺术 1">
      <a:dk1>
        <a:srgbClr val="080808"/>
      </a:dk1>
      <a:lt1>
        <a:srgbClr val="FFFFFF"/>
      </a:lt1>
      <a:dk2>
        <a:srgbClr val="0039AC"/>
      </a:dk2>
      <a:lt2>
        <a:srgbClr val="C0C0C0"/>
      </a:lt2>
      <a:accent1>
        <a:srgbClr val="FFFF99"/>
      </a:accent1>
      <a:accent2>
        <a:srgbClr val="FFCC66"/>
      </a:accent2>
      <a:accent3>
        <a:srgbClr val="FFFFFF"/>
      </a:accent3>
      <a:accent4>
        <a:srgbClr val="060606"/>
      </a:accent4>
      <a:accent5>
        <a:srgbClr val="FFFFCA"/>
      </a:accent5>
      <a:accent6>
        <a:srgbClr val="E7B95C"/>
      </a:accent6>
      <a:hlink>
        <a:srgbClr val="0066FF"/>
      </a:hlink>
      <a:folHlink>
        <a:srgbClr val="CC3300"/>
      </a:folHlink>
    </a:clrScheme>
    <a:fontScheme name="砖雕艺术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砖雕艺术 1">
        <a:dk1>
          <a:srgbClr val="080808"/>
        </a:dk1>
        <a:lt1>
          <a:srgbClr val="FFFFFF"/>
        </a:lt1>
        <a:dk2>
          <a:srgbClr val="0039AC"/>
        </a:dk2>
        <a:lt2>
          <a:srgbClr val="C0C0C0"/>
        </a:lt2>
        <a:accent1>
          <a:srgbClr val="FFFF99"/>
        </a:accent1>
        <a:accent2>
          <a:srgbClr val="FFCC66"/>
        </a:accent2>
        <a:accent3>
          <a:srgbClr val="FFFFFF"/>
        </a:accent3>
        <a:accent4>
          <a:srgbClr val="060606"/>
        </a:accent4>
        <a:accent5>
          <a:srgbClr val="FFFFCA"/>
        </a:accent5>
        <a:accent6>
          <a:srgbClr val="E7B95C"/>
        </a:accent6>
        <a:hlink>
          <a:srgbClr val="0066FF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砖雕艺术 2">
        <a:dk1>
          <a:srgbClr val="333399"/>
        </a:dk1>
        <a:lt1>
          <a:srgbClr val="ADD3AF"/>
        </a:lt1>
        <a:dk2>
          <a:srgbClr val="D65700"/>
        </a:dk2>
        <a:lt2>
          <a:srgbClr val="B2B2B2"/>
        </a:lt2>
        <a:accent1>
          <a:srgbClr val="B8E9EE"/>
        </a:accent1>
        <a:accent2>
          <a:srgbClr val="FFCC00"/>
        </a:accent2>
        <a:accent3>
          <a:srgbClr val="D3E6D4"/>
        </a:accent3>
        <a:accent4>
          <a:srgbClr val="2A2A82"/>
        </a:accent4>
        <a:accent5>
          <a:srgbClr val="D8F2F5"/>
        </a:accent5>
        <a:accent6>
          <a:srgbClr val="E7B900"/>
        </a:accent6>
        <a:hlink>
          <a:srgbClr val="008080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砖雕艺术 3">
        <a:dk1>
          <a:srgbClr val="003BB2"/>
        </a:dk1>
        <a:lt1>
          <a:srgbClr val="CCFFCC"/>
        </a:lt1>
        <a:dk2>
          <a:srgbClr val="003366"/>
        </a:dk2>
        <a:lt2>
          <a:srgbClr val="C0C0C0"/>
        </a:lt2>
        <a:accent1>
          <a:srgbClr val="FFFFFF"/>
        </a:accent1>
        <a:accent2>
          <a:srgbClr val="009900"/>
        </a:accent2>
        <a:accent3>
          <a:srgbClr val="E2FFE2"/>
        </a:accent3>
        <a:accent4>
          <a:srgbClr val="003197"/>
        </a:accent4>
        <a:accent5>
          <a:srgbClr val="FFFFFF"/>
        </a:accent5>
        <a:accent6>
          <a:srgbClr val="008A00"/>
        </a:accent6>
        <a:hlink>
          <a:srgbClr val="333399"/>
        </a:hlink>
        <a:folHlink>
          <a:srgbClr val="E45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砖雕艺术 4">
        <a:dk1>
          <a:srgbClr val="0000CC"/>
        </a:dk1>
        <a:lt1>
          <a:srgbClr val="CCECFF"/>
        </a:lt1>
        <a:dk2>
          <a:srgbClr val="006666"/>
        </a:dk2>
        <a:lt2>
          <a:srgbClr val="C0C0C0"/>
        </a:lt2>
        <a:accent1>
          <a:srgbClr val="FFFF99"/>
        </a:accent1>
        <a:accent2>
          <a:srgbClr val="FFCCFF"/>
        </a:accent2>
        <a:accent3>
          <a:srgbClr val="E2F4FF"/>
        </a:accent3>
        <a:accent4>
          <a:srgbClr val="0000AE"/>
        </a:accent4>
        <a:accent5>
          <a:srgbClr val="FFFFCA"/>
        </a:accent5>
        <a:accent6>
          <a:srgbClr val="E7B9E7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砖雕艺术 5">
        <a:dk1>
          <a:srgbClr val="000000"/>
        </a:dk1>
        <a:lt1>
          <a:srgbClr val="FFFFCC"/>
        </a:lt1>
        <a:dk2>
          <a:srgbClr val="5A5A86"/>
        </a:dk2>
        <a:lt2>
          <a:srgbClr val="C0C0C0"/>
        </a:lt2>
        <a:accent1>
          <a:srgbClr val="D5E9F7"/>
        </a:accent1>
        <a:accent2>
          <a:srgbClr val="FFCC00"/>
        </a:accent2>
        <a:accent3>
          <a:srgbClr val="FFFFE2"/>
        </a:accent3>
        <a:accent4>
          <a:srgbClr val="000000"/>
        </a:accent4>
        <a:accent5>
          <a:srgbClr val="E7F2FA"/>
        </a:accent5>
        <a:accent6>
          <a:srgbClr val="E7B900"/>
        </a:accent6>
        <a:hlink>
          <a:srgbClr val="CC3300"/>
        </a:hlink>
        <a:folHlink>
          <a:srgbClr val="007D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砖雕艺术 6">
        <a:dk1>
          <a:srgbClr val="006666"/>
        </a:dk1>
        <a:lt1>
          <a:srgbClr val="FFECD9"/>
        </a:lt1>
        <a:dk2>
          <a:srgbClr val="000099"/>
        </a:dk2>
        <a:lt2>
          <a:srgbClr val="B2B2B2"/>
        </a:lt2>
        <a:accent1>
          <a:srgbClr val="EAEAEA"/>
        </a:accent1>
        <a:accent2>
          <a:srgbClr val="FF6600"/>
        </a:accent2>
        <a:accent3>
          <a:srgbClr val="FFF4E9"/>
        </a:accent3>
        <a:accent4>
          <a:srgbClr val="005656"/>
        </a:accent4>
        <a:accent5>
          <a:srgbClr val="F3F3F3"/>
        </a:accent5>
        <a:accent6>
          <a:srgbClr val="E75C00"/>
        </a:accent6>
        <a:hlink>
          <a:srgbClr val="0066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砖雕艺术 7">
        <a:dk1>
          <a:srgbClr val="585884"/>
        </a:dk1>
        <a:lt1>
          <a:srgbClr val="DDDDDD"/>
        </a:lt1>
        <a:dk2>
          <a:srgbClr val="000000"/>
        </a:dk2>
        <a:lt2>
          <a:srgbClr val="969696"/>
        </a:lt2>
        <a:accent1>
          <a:srgbClr val="FFFFCC"/>
        </a:accent1>
        <a:accent2>
          <a:srgbClr val="99CC00"/>
        </a:accent2>
        <a:accent3>
          <a:srgbClr val="EBEBEB"/>
        </a:accent3>
        <a:accent4>
          <a:srgbClr val="4A4A70"/>
        </a:accent4>
        <a:accent5>
          <a:srgbClr val="FFFFE2"/>
        </a:accent5>
        <a:accent6>
          <a:srgbClr val="8AB900"/>
        </a:accent6>
        <a:hlink>
          <a:srgbClr val="FF3300"/>
        </a:hlink>
        <a:folHlink>
          <a:srgbClr val="6E3B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砖雕艺术 8">
        <a:dk1>
          <a:srgbClr val="333399"/>
        </a:dk1>
        <a:lt1>
          <a:srgbClr val="FFD9D9"/>
        </a:lt1>
        <a:dk2>
          <a:srgbClr val="00716E"/>
        </a:dk2>
        <a:lt2>
          <a:srgbClr val="C0C0C0"/>
        </a:lt2>
        <a:accent1>
          <a:srgbClr val="AED2BA"/>
        </a:accent1>
        <a:accent2>
          <a:srgbClr val="FF9933"/>
        </a:accent2>
        <a:accent3>
          <a:srgbClr val="FFE9E9"/>
        </a:accent3>
        <a:accent4>
          <a:srgbClr val="2A2A82"/>
        </a:accent4>
        <a:accent5>
          <a:srgbClr val="D3E5D9"/>
        </a:accent5>
        <a:accent6>
          <a:srgbClr val="E78A2D"/>
        </a:accent6>
        <a:hlink>
          <a:srgbClr val="CC33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CDESIGNJ</Template>
  <TotalTime>48</TotalTime>
  <Words>1701</Words>
  <Application>Microsoft Office PowerPoint</Application>
  <PresentationFormat>全屏显示(4:3)</PresentationFormat>
  <Paragraphs>262</Paragraphs>
  <Slides>34</Slides>
  <Notes>7</Notes>
  <HiddenSlides>0</HiddenSlides>
  <MMClips>3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34</vt:i4>
      </vt:variant>
    </vt:vector>
  </HeadingPairs>
  <TitlesOfParts>
    <vt:vector size="55" baseType="lpstr">
      <vt:lpstr>Arial</vt:lpstr>
      <vt:lpstr>宋体</vt:lpstr>
      <vt:lpstr>方正启体简体</vt:lpstr>
      <vt:lpstr>Verdana</vt:lpstr>
      <vt:lpstr>Times New Roman</vt:lpstr>
      <vt:lpstr>方正苏新诗柳楷简体</vt:lpstr>
      <vt:lpstr>Wingdings</vt:lpstr>
      <vt:lpstr>汉仪颜楷繁</vt:lpstr>
      <vt:lpstr>汉仪小隶书简</vt:lpstr>
      <vt:lpstr>汉仪细行楷简</vt:lpstr>
      <vt:lpstr>Calibri</vt:lpstr>
      <vt:lpstr>Wingdings 2</vt:lpstr>
      <vt:lpstr>华文新魏</vt:lpstr>
      <vt:lpstr>黑体</vt:lpstr>
      <vt:lpstr>Garamond</vt:lpstr>
      <vt:lpstr>隶书</vt:lpstr>
      <vt:lpstr>砖雕艺术</vt:lpstr>
      <vt:lpstr>Microsoft 公式 3.0</vt:lpstr>
      <vt:lpstr>Bitmap Image</vt:lpstr>
      <vt:lpstr>MathType 5.0 Equation</vt:lpstr>
      <vt:lpstr>公式</vt:lpstr>
      <vt:lpstr>PowerPoint 演示文稿</vt:lpstr>
      <vt:lpstr>PowerPoint 演示文稿</vt:lpstr>
      <vt:lpstr>知识回顾</vt:lpstr>
      <vt:lpstr>分析做圆周运动的物体受力情况</vt:lpstr>
      <vt:lpstr>向心力公式的理解</vt:lpstr>
      <vt:lpstr>赛道的设计</vt:lpstr>
      <vt:lpstr>PowerPoint 演示文稿</vt:lpstr>
      <vt:lpstr>实例研究1——火车过弯</vt:lpstr>
      <vt:lpstr>实际火车车轮与铁轨模型</vt:lpstr>
      <vt:lpstr>2、最佳方案</vt:lpstr>
      <vt:lpstr>PowerPoint 演示文稿</vt:lpstr>
      <vt:lpstr>研究与讨论</vt:lpstr>
      <vt:lpstr>垫高外轨</vt:lpstr>
      <vt:lpstr>研究与讨论</vt:lpstr>
      <vt:lpstr>向心、圆周、离心运动</vt:lpstr>
      <vt:lpstr>研究圆周运动的要点</vt:lpstr>
      <vt:lpstr>二、拱形桥</vt:lpstr>
      <vt:lpstr>实例研究2——过拱桥</vt:lpstr>
      <vt:lpstr>PowerPoint 演示文稿</vt:lpstr>
      <vt:lpstr>研究与讨论</vt:lpstr>
      <vt:lpstr>PowerPoint 演示文稿</vt:lpstr>
      <vt:lpstr>PowerPoint 演示文稿</vt:lpstr>
      <vt:lpstr>过山车</vt:lpstr>
      <vt:lpstr>练习　飞车走壁</vt:lpstr>
      <vt:lpstr>PowerPoint 演示文稿</vt:lpstr>
      <vt:lpstr>竖直平面内的变速圆周运动</vt:lpstr>
      <vt:lpstr>PowerPoint 演示文稿</vt:lpstr>
      <vt:lpstr>讨论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User</cp:lastModifiedBy>
  <cp:revision>26</cp:revision>
  <cp:lastPrinted>1601-01-01T00:00:00Z</cp:lastPrinted>
  <dcterms:created xsi:type="dcterms:W3CDTF">1601-01-01T00:00:00Z</dcterms:created>
  <dcterms:modified xsi:type="dcterms:W3CDTF">2014-09-18T05:56:12Z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